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2c992d5a0ef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2c992d5a0ef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c9bc84d358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2c9bc84d358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c9bc84d358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2c9bc84d358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c9bc84d358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2c9bc84d358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c9bc84d358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2c9bc84d358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c9bc84d358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2c9bc84d358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c9bc84d358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2c9bc84d358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c9b285e268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2c9b285e268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c9bc84d358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2c9bc84d358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c99fdd822e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2c99fdd822e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2c992d5a0ef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2c992d5a0ef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c99fdd822e_1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2c99fdd822e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c992d5a0ef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2c992d5a0ef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2c9b285e268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2c9b285e268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c992d5a0ef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2c992d5a0ef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2c992d5a0ef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2c992d5a0ef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c9b285e268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2c9b285e268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2c992d5a0ef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2c992d5a0ef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2c99fdd822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2c99fdd822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2c99fdd822e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2c99fdd822e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2c99fdd822e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2c99fdd822e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c992d5a0ef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2c992d5a0ef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2c9b285e268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2c9b285e268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2c992d5a0ef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2c992d5a0ef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2c992d5a0ef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2c992d5a0ef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c992d5a0e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2c992d5a0e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c992d5a0ef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2c992d5a0ef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c992d5a0ef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2c992d5a0ef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c992d5a0ef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2c992d5a0ef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Relationship Id="rId4" Type="http://schemas.openxmlformats.org/officeDocument/2006/relationships/image" Target="../media/image10.png"/><Relationship Id="rId5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2.png"/><Relationship Id="rId4" Type="http://schemas.openxmlformats.org/officeDocument/2006/relationships/image" Target="../media/image7.png"/><Relationship Id="rId5" Type="http://schemas.openxmlformats.org/officeDocument/2006/relationships/image" Target="../media/image5.png"/><Relationship Id="rId6" Type="http://schemas.openxmlformats.org/officeDocument/2006/relationships/image" Target="../media/image14.png"/><Relationship Id="rId7" Type="http://schemas.openxmlformats.org/officeDocument/2006/relationships/image" Target="../media/image1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3.png"/><Relationship Id="rId4" Type="http://schemas.openxmlformats.org/officeDocument/2006/relationships/image" Target="../media/image13.png"/><Relationship Id="rId5" Type="http://schemas.openxmlformats.org/officeDocument/2006/relationships/image" Target="../media/image26.png"/><Relationship Id="rId6" Type="http://schemas.openxmlformats.org/officeDocument/2006/relationships/image" Target="../media/image18.png"/><Relationship Id="rId7" Type="http://schemas.openxmlformats.org/officeDocument/2006/relationships/image" Target="../media/image2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1.png"/><Relationship Id="rId4" Type="http://schemas.openxmlformats.org/officeDocument/2006/relationships/hyperlink" Target="https://github.com/zhuzilin/ring-flash-attention/blob/55ff66fd35f329dfcc24ce7a448bfdd532865966/ring_flash_attn/utils.py#L10-L24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://www.youtube.com/watch?v=JhR_xo9S0_E" TargetMode="External"/><Relationship Id="rId4" Type="http://schemas.openxmlformats.org/officeDocument/2006/relationships/image" Target="../media/image17.jpg"/><Relationship Id="rId5" Type="http://schemas.openxmlformats.org/officeDocument/2006/relationships/hyperlink" Target="https://twitter.com/fvsmassa/status/1580229170629849089" TargetMode="External"/><Relationship Id="rId6" Type="http://schemas.openxmlformats.org/officeDocument/2006/relationships/hyperlink" Target="https://twitter.com/fvsmassa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github.com/zhuzilin/ring-flash-attention/tree/main" TargetMode="External"/><Relationship Id="rId4" Type="http://schemas.openxmlformats.org/officeDocument/2006/relationships/image" Target="../media/image2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9.png"/><Relationship Id="rId4" Type="http://schemas.openxmlformats.org/officeDocument/2006/relationships/hyperlink" Target="https://arxiv.org/abs/2105.13120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4.png"/><Relationship Id="rId4" Type="http://schemas.openxmlformats.org/officeDocument/2006/relationships/hyperlink" Target="https://github.com/OpenNLPLab/LASP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9.png"/><Relationship Id="rId4" Type="http://schemas.openxmlformats.org/officeDocument/2006/relationships/image" Target="../media/image3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7.gif"/><Relationship Id="rId4" Type="http://schemas.openxmlformats.org/officeDocument/2006/relationships/hyperlink" Target="https://crfm.stanford.edu/2023/10/12/flashdecoding.html" TargetMode="Externa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8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hyperlink" Target="https://huggingface.co/mosaicml/mpt-7b" TargetMode="External"/><Relationship Id="rId9" Type="http://schemas.openxmlformats.org/officeDocument/2006/relationships/hyperlink" Target="https://huggingface.co/xai-org/grok-1" TargetMode="External"/><Relationship Id="rId5" Type="http://schemas.openxmlformats.org/officeDocument/2006/relationships/hyperlink" Target="https://blog.google/technology/ai/google-gemini-next-generation-model-february-2024" TargetMode="External"/><Relationship Id="rId6" Type="http://schemas.openxmlformats.org/officeDocument/2006/relationships/hyperlink" Target="https://huggingface.co/NousResearch/Yarn-Mistral-7b-128k" TargetMode="External"/><Relationship Id="rId7" Type="http://schemas.openxmlformats.org/officeDocument/2006/relationships/hyperlink" Target="https://huggingface.co/databricks/dbrx-instruct" TargetMode="External"/><Relationship Id="rId8" Type="http://schemas.openxmlformats.org/officeDocument/2006/relationships/hyperlink" Target="https://huggingface.co/LargeWorldModel/LWM-Text-Chat-1M" TargetMode="Externa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s://arxiv.org/abs/2205.14135" TargetMode="External"/><Relationship Id="rId4" Type="http://schemas.openxmlformats.org/officeDocument/2006/relationships/hyperlink" Target="https://arxiv.org/abs/2305.19370" TargetMode="External"/><Relationship Id="rId11" Type="http://schemas.openxmlformats.org/officeDocument/2006/relationships/hyperlink" Target="https://github.com/cuda-mode/ring-attention/blob/main/notebooks/howto_log_sum_exp.ipynb" TargetMode="External"/><Relationship Id="rId10" Type="http://schemas.openxmlformats.org/officeDocument/2006/relationships/hyperlink" Target="https://github.com/zhuzilin/ring-flash-attention" TargetMode="External"/><Relationship Id="rId9" Type="http://schemas.openxmlformats.org/officeDocument/2006/relationships/hyperlink" Target="https://github.com/zhuzilin/ring-flash-attention" TargetMode="External"/><Relationship Id="rId5" Type="http://schemas.openxmlformats.org/officeDocument/2006/relationships/hyperlink" Target="https://arxiv.org/abs/2310.01889" TargetMode="External"/><Relationship Id="rId6" Type="http://schemas.openxmlformats.org/officeDocument/2006/relationships/hyperlink" Target="https://arxiv.org/abs/2311.09431" TargetMode="External"/><Relationship Id="rId7" Type="http://schemas.openxmlformats.org/officeDocument/2006/relationships/hyperlink" Target="https://arxiv.org/abs/2402.08268" TargetMode="External"/><Relationship Id="rId8" Type="http://schemas.openxmlformats.org/officeDocument/2006/relationships/hyperlink" Target="https://github.com/zhuzilin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8.png"/><Relationship Id="rId4" Type="http://schemas.openxmlformats.org/officeDocument/2006/relationships/hyperlink" Target="http://largeworldmodel.github.io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Relationship Id="rId4" Type="http://schemas.openxmlformats.org/officeDocument/2006/relationships/image" Target="../media/image3.png"/><Relationship Id="rId5" Type="http://schemas.openxmlformats.org/officeDocument/2006/relationships/image" Target="../media/image3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Relationship Id="rId4" Type="http://schemas.openxmlformats.org/officeDocument/2006/relationships/image" Target="../media/image2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Relationship Id="rId4" Type="http://schemas.openxmlformats.org/officeDocument/2006/relationships/hyperlink" Target="https://arxiv.org/abs/2310.01889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💍</a:t>
            </a:r>
            <a:r>
              <a:rPr lang="de"/>
              <a:t>Ring Attention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Sequence Parallel Attention Across Devices</a:t>
            </a:r>
            <a:endParaRPr/>
          </a:p>
        </p:txBody>
      </p:sp>
      <p:sp>
        <p:nvSpPr>
          <p:cNvPr id="56" name="Google Shape;56;p13"/>
          <p:cNvSpPr txBox="1"/>
          <p:nvPr/>
        </p:nvSpPr>
        <p:spPr>
          <a:xfrm>
            <a:off x="6144300" y="4174800"/>
            <a:ext cx="2999700" cy="9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chemeClr val="dk2"/>
                </a:solidFill>
              </a:rPr>
              <a:t>CUDA-MODE Lecture 13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chemeClr val="dk2"/>
                </a:solidFill>
              </a:rPr>
              <a:t>Andreas Köpf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chemeClr val="dk2"/>
                </a:solidFill>
              </a:rPr>
              <a:t>April 06, 2024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/>
              <a:t>The Crux of Attention: softmax</a:t>
            </a:r>
            <a:endParaRPr b="1"/>
          </a:p>
        </p:txBody>
      </p:sp>
      <p:pic>
        <p:nvPicPr>
          <p:cNvPr id="133" name="Google Shape;13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4975" y="1382369"/>
            <a:ext cx="3236026" cy="138035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2"/>
          <p:cNvSpPr txBox="1"/>
          <p:nvPr/>
        </p:nvSpPr>
        <p:spPr>
          <a:xfrm>
            <a:off x="908925" y="3069000"/>
            <a:ext cx="7966500" cy="18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chemeClr val="dk2"/>
                </a:solidFill>
              </a:rPr>
              <a:t>Challenge: The </a:t>
            </a:r>
            <a:r>
              <a:rPr lang="de" sz="1800">
                <a:solidFill>
                  <a:schemeClr val="dk2"/>
                </a:solidFill>
                <a:highlight>
                  <a:srgbClr val="FFFF00"/>
                </a:highlight>
              </a:rPr>
              <a:t>softmax</a:t>
            </a:r>
            <a:r>
              <a:rPr lang="de" sz="1800">
                <a:solidFill>
                  <a:schemeClr val="dk2"/>
                </a:solidFill>
              </a:rPr>
              <a:t> operation needs to be computed over </a:t>
            </a:r>
            <a:r>
              <a:rPr lang="de" sz="1800">
                <a:solidFill>
                  <a:schemeClr val="dk2"/>
                </a:solidFill>
                <a:highlight>
                  <a:srgbClr val="FFFF00"/>
                </a:highlight>
              </a:rPr>
              <a:t>full rows of the score matrix</a:t>
            </a:r>
            <a:r>
              <a:rPr lang="de" sz="1800">
                <a:solidFill>
                  <a:schemeClr val="dk2"/>
                </a:solidFill>
              </a:rPr>
              <a:t> S = QK^T, outputs </a:t>
            </a:r>
            <a:r>
              <a:rPr lang="de" sz="1800">
                <a:solidFill>
                  <a:schemeClr val="dk2"/>
                </a:solidFill>
                <a:highlight>
                  <a:srgbClr val="FFFF00"/>
                </a:highlight>
              </a:rPr>
              <a:t>depend on the sum in the denominator</a:t>
            </a:r>
            <a:r>
              <a:rPr lang="de" sz="1800">
                <a:solidFill>
                  <a:schemeClr val="dk2"/>
                </a:solidFill>
              </a:rPr>
              <a:t>. 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chemeClr val="dk2"/>
                </a:solidFill>
              </a:rPr>
              <a:t>For FlashAttention &amp; RingAttention we need to compute the softmax part </a:t>
            </a:r>
            <a:r>
              <a:rPr lang="de" sz="1800">
                <a:solidFill>
                  <a:schemeClr val="dk2"/>
                </a:solidFill>
                <a:highlight>
                  <a:srgbClr val="FFFF00"/>
                </a:highlight>
              </a:rPr>
              <a:t>blockwise/online</a:t>
            </a:r>
            <a:r>
              <a:rPr lang="de" sz="1800">
                <a:solidFill>
                  <a:schemeClr val="dk2"/>
                </a:solidFill>
              </a:rPr>
              <a:t> - i.e. with parts of this sum!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/>
              <a:t>Towards Log-Sum-Exp Update - </a:t>
            </a:r>
            <a:r>
              <a:rPr b="1" lang="de"/>
              <a:t>Step-by-Step</a:t>
            </a:r>
            <a:endParaRPr b="1"/>
          </a:p>
        </p:txBody>
      </p:sp>
      <p:sp>
        <p:nvSpPr>
          <p:cNvPr id="140" name="Google Shape;140;p23"/>
          <p:cNvSpPr txBox="1"/>
          <p:nvPr>
            <p:ph idx="1" type="body"/>
          </p:nvPr>
        </p:nvSpPr>
        <p:spPr>
          <a:xfrm>
            <a:off x="311700" y="1152475"/>
            <a:ext cx="4559100" cy="37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de"/>
              <a:t>Let’s start by defining a naive softmax function …</a:t>
            </a:r>
            <a:endParaRPr/>
          </a:p>
        </p:txBody>
      </p:sp>
      <p:pic>
        <p:nvPicPr>
          <p:cNvPr id="141" name="Google Shape;14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4600" y="1568298"/>
            <a:ext cx="4731806" cy="770475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3"/>
          <p:cNvSpPr txBox="1"/>
          <p:nvPr/>
        </p:nvSpPr>
        <p:spPr>
          <a:xfrm>
            <a:off x="311700" y="2408650"/>
            <a:ext cx="6656700" cy="43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250">
                <a:solidFill>
                  <a:schemeClr val="dk2"/>
                </a:solidFill>
              </a:rPr>
              <a:t>… and verifying that its output matches the output of the official torch.softmax() function:</a:t>
            </a:r>
            <a:endParaRPr sz="1250">
              <a:solidFill>
                <a:schemeClr val="dk2"/>
              </a:solidFill>
            </a:endParaRPr>
          </a:p>
        </p:txBody>
      </p:sp>
      <p:pic>
        <p:nvPicPr>
          <p:cNvPr id="143" name="Google Shape;143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8450" y="2796650"/>
            <a:ext cx="5135450" cy="223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88375" y="1591422"/>
            <a:ext cx="1697850" cy="724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4"/>
          <p:cNvSpPr txBox="1"/>
          <p:nvPr>
            <p:ph idx="1" type="body"/>
          </p:nvPr>
        </p:nvSpPr>
        <p:spPr>
          <a:xfrm>
            <a:off x="311700" y="1152475"/>
            <a:ext cx="8520600" cy="93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de"/>
              <a:t>Our naive softmax function has a problem when it gets input vectors with larger elements:</a:t>
            </a:r>
            <a:endParaRPr/>
          </a:p>
        </p:txBody>
      </p:sp>
      <p:pic>
        <p:nvPicPr>
          <p:cNvPr id="150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200" y="2141350"/>
            <a:ext cx="7252750" cy="137380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/>
              <a:t>N</a:t>
            </a:r>
            <a:r>
              <a:rPr b="1" lang="de"/>
              <a:t>aive &amp; </a:t>
            </a:r>
            <a:r>
              <a:rPr b="1" lang="de"/>
              <a:t>Numerical </a:t>
            </a:r>
            <a:r>
              <a:rPr b="1" lang="de"/>
              <a:t>unstable</a:t>
            </a:r>
            <a:endParaRPr b="1"/>
          </a:p>
        </p:txBody>
      </p:sp>
      <p:sp>
        <p:nvSpPr>
          <p:cNvPr id="152" name="Google Shape;152;p24"/>
          <p:cNvSpPr txBox="1"/>
          <p:nvPr/>
        </p:nvSpPr>
        <p:spPr>
          <a:xfrm>
            <a:off x="311700" y="3715950"/>
            <a:ext cx="7517400" cy="13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chemeClr val="dk2"/>
                </a:solidFill>
              </a:rPr>
              <a:t>Before we to fix this let's first look how a </a:t>
            </a:r>
            <a:r>
              <a:rPr lang="de" sz="1800">
                <a:solidFill>
                  <a:schemeClr val="dk2"/>
                </a:solidFill>
                <a:highlight>
                  <a:srgbClr val="FFFF00"/>
                </a:highlight>
              </a:rPr>
              <a:t>block-wise</a:t>
            </a:r>
            <a:r>
              <a:rPr lang="de" sz="1800">
                <a:solidFill>
                  <a:schemeClr val="dk2"/>
                </a:solidFill>
              </a:rPr>
              <a:t> computation of softmax can be realized ...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/>
              <a:t>Goal: Breaking softmax() into chunks</a:t>
            </a:r>
            <a:endParaRPr b="1"/>
          </a:p>
        </p:txBody>
      </p:sp>
      <p:sp>
        <p:nvSpPr>
          <p:cNvPr id="158" name="Google Shape;158;p25"/>
          <p:cNvSpPr txBox="1"/>
          <p:nvPr>
            <p:ph idx="1" type="body"/>
          </p:nvPr>
        </p:nvSpPr>
        <p:spPr>
          <a:xfrm>
            <a:off x="6875825" y="1152475"/>
            <a:ext cx="1956300" cy="370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We generate a vector and split it into two chunks of equal size and compute softmax on each chunks individually…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de"/>
              <a:t>But how to compute </a:t>
            </a:r>
            <a:r>
              <a:rPr lang="de">
                <a:highlight>
                  <a:srgbClr val="FFFF00"/>
                </a:highlight>
              </a:rPr>
              <a:t>target </a:t>
            </a:r>
            <a:r>
              <a:rPr lang="de"/>
              <a:t>from </a:t>
            </a:r>
            <a:r>
              <a:rPr lang="de">
                <a:highlight>
                  <a:srgbClr val="FFFF00"/>
                </a:highlight>
              </a:rPr>
              <a:t>s1</a:t>
            </a:r>
            <a:r>
              <a:rPr lang="de"/>
              <a:t> &amp; </a:t>
            </a:r>
            <a:r>
              <a:rPr lang="de">
                <a:highlight>
                  <a:srgbClr val="FFFF00"/>
                </a:highlight>
              </a:rPr>
              <a:t>s2</a:t>
            </a:r>
            <a:r>
              <a:rPr lang="de"/>
              <a:t>?</a:t>
            </a:r>
            <a:endParaRPr/>
          </a:p>
        </p:txBody>
      </p:sp>
      <p:pic>
        <p:nvPicPr>
          <p:cNvPr id="159" name="Google Shape;15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3511" y="1066925"/>
            <a:ext cx="6409139" cy="3849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/>
              <a:t>Undo normalization with “sum exp” </a:t>
            </a:r>
            <a:endParaRPr b="1"/>
          </a:p>
        </p:txBody>
      </p:sp>
      <p:sp>
        <p:nvSpPr>
          <p:cNvPr id="165" name="Google Shape;165;p26"/>
          <p:cNvSpPr txBox="1"/>
          <p:nvPr>
            <p:ph idx="1" type="body"/>
          </p:nvPr>
        </p:nvSpPr>
        <p:spPr>
          <a:xfrm>
            <a:off x="311700" y="1152475"/>
            <a:ext cx="86655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de"/>
              <a:t>The softmax </a:t>
            </a:r>
            <a:r>
              <a:rPr lang="de"/>
              <a:t>output had been divided by `x.exp().sum()`. If we have </a:t>
            </a:r>
            <a:r>
              <a:rPr lang="de"/>
              <a:t>this </a:t>
            </a:r>
            <a:r>
              <a:rPr lang="de"/>
              <a:t>value </a:t>
            </a:r>
            <a:r>
              <a:rPr lang="de"/>
              <a:t>for each chuck </a:t>
            </a:r>
            <a:r>
              <a:rPr lang="de"/>
              <a:t>we can “</a:t>
            </a:r>
            <a:r>
              <a:rPr lang="de">
                <a:highlight>
                  <a:srgbClr val="FFFF00"/>
                </a:highlight>
              </a:rPr>
              <a:t>undo</a:t>
            </a:r>
            <a:r>
              <a:rPr lang="de"/>
              <a:t>" the softmax normalization and combine multiple chunks.</a:t>
            </a:r>
            <a:endParaRPr/>
          </a:p>
        </p:txBody>
      </p:sp>
      <p:pic>
        <p:nvPicPr>
          <p:cNvPr id="166" name="Google Shape;16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9200" y="1897600"/>
            <a:ext cx="6680827" cy="3245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3213" y="2634594"/>
            <a:ext cx="1766775" cy="515725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6"/>
          <p:cNvSpPr txBox="1"/>
          <p:nvPr/>
        </p:nvSpPr>
        <p:spPr>
          <a:xfrm>
            <a:off x="321700" y="1849900"/>
            <a:ext cx="1969800" cy="24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chemeClr val="dk2"/>
                </a:solidFill>
              </a:rPr>
              <a:t>from last slides we have:</a:t>
            </a:r>
            <a:endParaRPr sz="1200">
              <a:solidFill>
                <a:schemeClr val="dk2"/>
              </a:solidFill>
            </a:endParaRPr>
          </a:p>
        </p:txBody>
      </p:sp>
      <p:pic>
        <p:nvPicPr>
          <p:cNvPr id="169" name="Google Shape;169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3225" y="3238575"/>
            <a:ext cx="1675450" cy="19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98925" y="445024"/>
            <a:ext cx="1100217" cy="515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23225" y="2231450"/>
            <a:ext cx="1994350" cy="314894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6"/>
          <p:cNvSpPr txBox="1"/>
          <p:nvPr/>
        </p:nvSpPr>
        <p:spPr>
          <a:xfrm>
            <a:off x="1501550" y="2379275"/>
            <a:ext cx="882300" cy="167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34675" y="3525250"/>
            <a:ext cx="1181650" cy="1652100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/>
              <a:t>Combining blocks numerically stable</a:t>
            </a:r>
            <a:endParaRPr b="1"/>
          </a:p>
        </p:txBody>
      </p:sp>
      <p:pic>
        <p:nvPicPr>
          <p:cNvPr id="179" name="Google Shape;179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66675" y="1026822"/>
            <a:ext cx="3894300" cy="146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1800" y="1071200"/>
            <a:ext cx="2658500" cy="727925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7"/>
          <p:cNvSpPr txBox="1"/>
          <p:nvPr/>
        </p:nvSpPr>
        <p:spPr>
          <a:xfrm>
            <a:off x="475850" y="2946025"/>
            <a:ext cx="1507800" cy="165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182" name="Google Shape;182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3300" y="2715196"/>
            <a:ext cx="5676409" cy="21903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3300" y="4905550"/>
            <a:ext cx="320393" cy="204400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7"/>
          <p:cNvSpPr txBox="1"/>
          <p:nvPr/>
        </p:nvSpPr>
        <p:spPr>
          <a:xfrm>
            <a:off x="475850" y="1922075"/>
            <a:ext cx="3806700" cy="6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AutoNum type="arabicPeriod"/>
            </a:pPr>
            <a:r>
              <a:rPr lang="de" sz="1200">
                <a:solidFill>
                  <a:schemeClr val="dk2"/>
                </a:solidFill>
              </a:rPr>
              <a:t>Create test input &amp; output </a:t>
            </a:r>
            <a:endParaRPr sz="1200">
              <a:solidFill>
                <a:schemeClr val="dk2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AutoNum type="arabicPeriod"/>
            </a:pPr>
            <a:r>
              <a:rPr lang="de" sz="1200">
                <a:solidFill>
                  <a:schemeClr val="dk2"/>
                </a:solidFill>
              </a:rPr>
              <a:t>Define stable_softmax2() function</a:t>
            </a:r>
            <a:endParaRPr sz="1200">
              <a:solidFill>
                <a:schemeClr val="dk2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AutoNum type="arabicPeriod"/>
            </a:pPr>
            <a:r>
              <a:rPr lang="de" sz="1200">
                <a:solidFill>
                  <a:schemeClr val="dk2"/>
                </a:solidFill>
              </a:rPr>
              <a:t>Combine blockwise with help of log-sum exp.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185" name="Google Shape;185;p27"/>
          <p:cNvSpPr txBox="1"/>
          <p:nvPr/>
        </p:nvSpPr>
        <p:spPr>
          <a:xfrm>
            <a:off x="6399975" y="2676925"/>
            <a:ext cx="2561100" cy="219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chemeClr val="dk2"/>
                </a:solidFill>
              </a:rPr>
              <a:t>a/(a+b) = 1/(1+b/a)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chemeClr val="dk2"/>
                </a:solidFill>
              </a:rPr>
              <a:t>Trick: Do divisions as subtraction in log-space.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chemeClr val="dk2"/>
                </a:solidFill>
              </a:rPr>
              <a:t>Much stable!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/>
              <a:t>Same trick can be used for RingAttention</a:t>
            </a:r>
            <a:endParaRPr b="1"/>
          </a:p>
        </p:txBody>
      </p:sp>
      <p:sp>
        <p:nvSpPr>
          <p:cNvPr id="191" name="Google Shape;191;p28"/>
          <p:cNvSpPr txBox="1"/>
          <p:nvPr>
            <p:ph idx="1" type="body"/>
          </p:nvPr>
        </p:nvSpPr>
        <p:spPr>
          <a:xfrm>
            <a:off x="311700" y="1152475"/>
            <a:ext cx="8520600" cy="86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de"/>
              <a:t>internal flash attention </a:t>
            </a:r>
            <a:r>
              <a:rPr lang="de"/>
              <a:t>functions </a:t>
            </a:r>
            <a:r>
              <a:rPr lang="de"/>
              <a:t>return the log-sum-exp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de"/>
              <a:t>allows us to compute </a:t>
            </a:r>
            <a:r>
              <a:rPr lang="de"/>
              <a:t>attention</a:t>
            </a:r>
            <a:r>
              <a:rPr lang="de"/>
              <a:t> value projection blockwise/incrementally</a:t>
            </a:r>
            <a:endParaRPr/>
          </a:p>
        </p:txBody>
      </p:sp>
      <p:pic>
        <p:nvPicPr>
          <p:cNvPr id="192" name="Google Shape;19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3597" y="2039500"/>
            <a:ext cx="6732024" cy="2920250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28"/>
          <p:cNvSpPr txBox="1"/>
          <p:nvPr/>
        </p:nvSpPr>
        <p:spPr>
          <a:xfrm>
            <a:off x="7351675" y="2106600"/>
            <a:ext cx="1657500" cy="26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chemeClr val="dk2"/>
                </a:solidFill>
              </a:rPr>
              <a:t>Attention value projection is linear, i.e can be corrected in same way as direct softmax block outputs.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94" name="Google Shape;194;p28"/>
          <p:cNvSpPr txBox="1"/>
          <p:nvPr/>
        </p:nvSpPr>
        <p:spPr>
          <a:xfrm>
            <a:off x="338450" y="4870850"/>
            <a:ext cx="8036100" cy="4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 u="sng">
                <a:solidFill>
                  <a:schemeClr val="hlink"/>
                </a:solidFill>
                <a:hlinkClick r:id="rId4"/>
              </a:rPr>
              <a:t>https://github.com/zhuzilin/ring-flash-attention/blob/55ff66fd35f329dfcc24ce7a448bfdd532865966/ring_flash_attn/utils.py#L10-L24</a:t>
            </a:r>
            <a:endParaRPr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/>
              <a:t>Blockwise </a:t>
            </a:r>
            <a:r>
              <a:rPr b="1" lang="de"/>
              <a:t>Output updates Animated</a:t>
            </a:r>
            <a:endParaRPr b="1"/>
          </a:p>
        </p:txBody>
      </p:sp>
      <p:pic>
        <p:nvPicPr>
          <p:cNvPr descr="This video was originally shared by Francisco Massa on Twitter/X: twitter.com/fvsmassa/status/1580229170629849089" id="200" name="Google Shape;200;p29" title="memory efficient attention computation in xFormers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8775" y="1118375"/>
            <a:ext cx="6969875" cy="3920550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9"/>
          <p:cNvSpPr txBox="1"/>
          <p:nvPr/>
        </p:nvSpPr>
        <p:spPr>
          <a:xfrm>
            <a:off x="8206450" y="4676175"/>
            <a:ext cx="868200" cy="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>
                <a:solidFill>
                  <a:schemeClr val="dk2"/>
                </a:solidFill>
              </a:rPr>
              <a:t>Source: </a:t>
            </a:r>
            <a:r>
              <a:rPr lang="de" sz="800" u="sng">
                <a:solidFill>
                  <a:schemeClr val="hlink"/>
                </a:solidFill>
                <a:hlinkClick r:id="rId5"/>
              </a:rPr>
              <a:t>tweet </a:t>
            </a:r>
            <a:r>
              <a:rPr lang="de" sz="800" u="sng">
                <a:solidFill>
                  <a:schemeClr val="hlink"/>
                </a:solidFill>
                <a:hlinkClick r:id="rId6"/>
              </a:rPr>
              <a:t>@fvsmassa</a:t>
            </a:r>
            <a:endParaRPr sz="800">
              <a:solidFill>
                <a:schemeClr val="dk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/>
              <a:t>Applied in </a:t>
            </a:r>
            <a:r>
              <a:rPr b="1" lang="de"/>
              <a:t>zhuzilin / ring-flash-attention</a:t>
            </a:r>
            <a:endParaRPr b="1"/>
          </a:p>
        </p:txBody>
      </p:sp>
      <p:sp>
        <p:nvSpPr>
          <p:cNvPr id="207" name="Google Shape;207;p30"/>
          <p:cNvSpPr txBox="1"/>
          <p:nvPr>
            <p:ph idx="1" type="body"/>
          </p:nvPr>
        </p:nvSpPr>
        <p:spPr>
          <a:xfrm>
            <a:off x="4956375" y="1069325"/>
            <a:ext cx="3876000" cy="113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u="sng">
                <a:solidFill>
                  <a:schemeClr val="hlink"/>
                </a:solidFill>
                <a:hlinkClick r:id="rId3"/>
              </a:rPr>
              <a:t>zhuzilin/ring-flash-attention</a:t>
            </a:r>
            <a:r>
              <a:rPr lang="de"/>
              <a:t> is an excellent open-source</a:t>
            </a:r>
            <a:r>
              <a:rPr lang="de"/>
              <a:t> ring attention using Tri Dao flash-attention for inner blocks.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08" name="Google Shape;208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100625"/>
            <a:ext cx="4220374" cy="3973374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30"/>
          <p:cNvSpPr/>
          <p:nvPr/>
        </p:nvSpPr>
        <p:spPr>
          <a:xfrm>
            <a:off x="550700" y="3566225"/>
            <a:ext cx="3876000" cy="2568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00"/>
              </a:solidFill>
              <a:highlight>
                <a:srgbClr val="FFFF00"/>
              </a:highlight>
            </a:endParaRPr>
          </a:p>
        </p:txBody>
      </p:sp>
      <p:sp>
        <p:nvSpPr>
          <p:cNvPr id="210" name="Google Shape;210;p30"/>
          <p:cNvSpPr txBox="1"/>
          <p:nvPr/>
        </p:nvSpPr>
        <p:spPr>
          <a:xfrm>
            <a:off x="5207650" y="2844425"/>
            <a:ext cx="3389700" cy="16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chemeClr val="dk2"/>
                </a:solidFill>
              </a:rPr>
              <a:t>OK, now we have already peeked into the inner core of ring-attention. 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chemeClr val="dk2"/>
                </a:solidFill>
                <a:highlight>
                  <a:srgbClr val="FFFF00"/>
                </a:highlight>
              </a:rPr>
              <a:t>But what is RingAttention?</a:t>
            </a:r>
            <a:endParaRPr sz="1800">
              <a:solidFill>
                <a:schemeClr val="dk2"/>
              </a:solidFill>
              <a:highlight>
                <a:srgbClr val="FFFF00"/>
              </a:highlight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/>
              <a:t>Sequence Parallelism</a:t>
            </a:r>
            <a:endParaRPr b="1"/>
          </a:p>
        </p:txBody>
      </p:sp>
      <p:pic>
        <p:nvPicPr>
          <p:cNvPr id="216" name="Google Shape;21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7400" y="1040025"/>
            <a:ext cx="5297701" cy="3422725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31"/>
          <p:cNvSpPr txBox="1"/>
          <p:nvPr/>
        </p:nvSpPr>
        <p:spPr>
          <a:xfrm>
            <a:off x="1027650" y="4538950"/>
            <a:ext cx="7088700" cy="4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700">
                <a:solidFill>
                  <a:schemeClr val="dk2"/>
                </a:solidFill>
              </a:rPr>
              <a:t>Batches are spread </a:t>
            </a:r>
            <a:r>
              <a:rPr lang="de" sz="1700">
                <a:solidFill>
                  <a:schemeClr val="dk2"/>
                </a:solidFill>
              </a:rPr>
              <a:t>along sequence dimension </a:t>
            </a:r>
            <a:r>
              <a:rPr lang="de" sz="1700">
                <a:solidFill>
                  <a:schemeClr val="dk2"/>
                </a:solidFill>
              </a:rPr>
              <a:t>evenly across devices.</a:t>
            </a:r>
            <a:endParaRPr sz="1700">
              <a:solidFill>
                <a:schemeClr val="dk2"/>
              </a:solidFill>
            </a:endParaRPr>
          </a:p>
        </p:txBody>
      </p:sp>
      <p:sp>
        <p:nvSpPr>
          <p:cNvPr id="218" name="Google Shape;218;p31"/>
          <p:cNvSpPr txBox="1"/>
          <p:nvPr/>
        </p:nvSpPr>
        <p:spPr>
          <a:xfrm>
            <a:off x="5259600" y="4220650"/>
            <a:ext cx="1421400" cy="2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>
                <a:solidFill>
                  <a:schemeClr val="dk2"/>
                </a:solidFill>
              </a:rPr>
              <a:t>Fig: </a:t>
            </a:r>
            <a:r>
              <a:rPr lang="de" sz="800" u="sng">
                <a:solidFill>
                  <a:schemeClr val="hlink"/>
                </a:solidFill>
                <a:hlinkClick r:id="rId4"/>
              </a:rPr>
              <a:t>Sequence Parallelism</a:t>
            </a:r>
            <a:endParaRPr sz="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/>
              <a:t>Overview</a:t>
            </a:r>
            <a:endParaRPr b="1"/>
          </a:p>
        </p:txBody>
      </p:sp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de"/>
              <a:t>Motivation: Long Context Transformers &amp; Applications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de"/>
              <a:t>Recap: Vanilla Attention, Online Softmax, Log-Sum-Exp</a:t>
            </a:r>
            <a:r>
              <a:rPr lang="de"/>
              <a:t>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de"/>
              <a:t>Ring Attention </a:t>
            </a:r>
            <a:r>
              <a:rPr lang="de"/>
              <a:t>💍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de"/>
              <a:t>Striped Attention </a:t>
            </a:r>
            <a:r>
              <a:rPr lang="de"/>
              <a:t>🦓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de"/>
              <a:t>Flash Decoding ⚡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/>
              <a:t>Sequence Parallelism For Attention</a:t>
            </a:r>
            <a:endParaRPr b="1"/>
          </a:p>
        </p:txBody>
      </p:sp>
      <p:pic>
        <p:nvPicPr>
          <p:cNvPr id="224" name="Google Shape;22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075" y="1102400"/>
            <a:ext cx="5324974" cy="3409475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32"/>
          <p:cNvSpPr txBox="1"/>
          <p:nvPr/>
        </p:nvSpPr>
        <p:spPr>
          <a:xfrm>
            <a:off x="6096725" y="4891900"/>
            <a:ext cx="1190400" cy="1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>
                <a:solidFill>
                  <a:schemeClr val="dk2"/>
                </a:solidFill>
              </a:rPr>
              <a:t>Adapted from </a:t>
            </a:r>
            <a:r>
              <a:rPr lang="de" sz="800" u="sng">
                <a:solidFill>
                  <a:schemeClr val="hlink"/>
                </a:solidFill>
                <a:hlinkClick r:id="rId4"/>
              </a:rPr>
              <a:t>LASP</a:t>
            </a:r>
            <a:endParaRPr sz="800">
              <a:solidFill>
                <a:schemeClr val="dk2"/>
              </a:solidFill>
            </a:endParaRPr>
          </a:p>
        </p:txBody>
      </p:sp>
      <p:sp>
        <p:nvSpPr>
          <p:cNvPr id="226" name="Google Shape;226;p32"/>
          <p:cNvSpPr txBox="1"/>
          <p:nvPr/>
        </p:nvSpPr>
        <p:spPr>
          <a:xfrm>
            <a:off x="2574175" y="4549575"/>
            <a:ext cx="2927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chemeClr val="dk2"/>
                </a:solidFill>
              </a:rPr>
              <a:t>QKV split across devices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Google Shape;23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67700" y="391437"/>
            <a:ext cx="5359724" cy="4360625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33"/>
          <p:cNvSpPr txBox="1"/>
          <p:nvPr>
            <p:ph idx="1" type="body"/>
          </p:nvPr>
        </p:nvSpPr>
        <p:spPr>
          <a:xfrm>
            <a:off x="311700" y="1280125"/>
            <a:ext cx="4087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de"/>
              <a:t>order of block computations can be arbitrary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de"/>
              <a:t>split QKV sequence across N hosts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de"/>
              <a:t>hosts form a conceptional ring to exchange KV segments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de"/>
              <a:t>one pass completes when every node has seen all parts of the KV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de">
                <a:highlight>
                  <a:srgbClr val="FFFF00"/>
                </a:highlight>
              </a:rPr>
              <a:t>zero overhead</a:t>
            </a:r>
            <a:r>
              <a:rPr lang="de"/>
              <a:t> for longer sequences: overlap computation and communication</a:t>
            </a:r>
            <a:endParaRPr/>
          </a:p>
        </p:txBody>
      </p:sp>
      <p:sp>
        <p:nvSpPr>
          <p:cNvPr id="233" name="Google Shape;233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/>
              <a:t>Ring Attention - Main Concept</a:t>
            </a:r>
            <a:endParaRPr b="1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/>
              <a:t>Ring Attention Algo</a:t>
            </a:r>
            <a:endParaRPr b="1"/>
          </a:p>
        </p:txBody>
      </p:sp>
      <p:pic>
        <p:nvPicPr>
          <p:cNvPr id="239" name="Google Shape;23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000" y="1170125"/>
            <a:ext cx="7871103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/>
              <a:t>Recap: Causal Masking for Autoregressive Models</a:t>
            </a:r>
            <a:endParaRPr b="1"/>
          </a:p>
        </p:txBody>
      </p:sp>
      <p:sp>
        <p:nvSpPr>
          <p:cNvPr id="245" name="Google Shape;245;p35"/>
          <p:cNvSpPr txBox="1"/>
          <p:nvPr>
            <p:ph idx="1" type="body"/>
          </p:nvPr>
        </p:nvSpPr>
        <p:spPr>
          <a:xfrm>
            <a:off x="311700" y="1228675"/>
            <a:ext cx="4286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de"/>
              <a:t>required </a:t>
            </a:r>
            <a:r>
              <a:rPr lang="de"/>
              <a:t>to support auto-regressive decoding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de"/>
              <a:t>outputs depend only on current and previous inputs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de"/>
              <a:t>attention score becomes: </a:t>
            </a:r>
            <a:br>
              <a:rPr lang="de"/>
            </a:br>
            <a:r>
              <a:rPr lang="de">
                <a:solidFill>
                  <a:schemeClr val="dk1"/>
                </a:solidFill>
                <a:highlight>
                  <a:srgbClr val="FFFF00"/>
                </a:highlight>
              </a:rPr>
              <a:t>dot(Q</a:t>
            </a:r>
            <a:r>
              <a:rPr lang="de">
                <a:solidFill>
                  <a:schemeClr val="dk1"/>
                </a:solidFill>
                <a:highlight>
                  <a:srgbClr val="FFFF00"/>
                </a:highlight>
              </a:rPr>
              <a:t>_i</a:t>
            </a:r>
            <a:r>
              <a:rPr lang="de">
                <a:solidFill>
                  <a:schemeClr val="dk1"/>
                </a:solidFill>
                <a:highlight>
                  <a:srgbClr val="FFFF00"/>
                </a:highlight>
              </a:rPr>
              <a:t>, K</a:t>
            </a:r>
            <a:r>
              <a:rPr lang="de">
                <a:solidFill>
                  <a:schemeClr val="dk1"/>
                </a:solidFill>
                <a:highlight>
                  <a:srgbClr val="FFFF00"/>
                </a:highlight>
              </a:rPr>
              <a:t>_ j</a:t>
            </a:r>
            <a:r>
              <a:rPr lang="de">
                <a:solidFill>
                  <a:schemeClr val="dk1"/>
                </a:solidFill>
                <a:highlight>
                  <a:srgbClr val="FFFF00"/>
                </a:highlight>
              </a:rPr>
              <a:t>) if i &lt;= j else -inf</a:t>
            </a:r>
            <a:endParaRPr>
              <a:solidFill>
                <a:schemeClr val="dk1"/>
              </a:solidFill>
              <a:highlight>
                <a:srgbClr val="FFFF00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de"/>
              <a:t>no need to materialize mask: computed on the fly in kernel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de"/>
              <a:t>kernels like flash attention skip </a:t>
            </a:r>
            <a:r>
              <a:rPr lang="de"/>
              <a:t>completely</a:t>
            </a:r>
            <a:r>
              <a:rPr lang="de"/>
              <a:t> masked key blocks</a:t>
            </a:r>
            <a:endParaRPr/>
          </a:p>
        </p:txBody>
      </p:sp>
      <p:pic>
        <p:nvPicPr>
          <p:cNvPr id="246" name="Google Shape;24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19825" y="1228675"/>
            <a:ext cx="3126176" cy="3416400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35"/>
          <p:cNvSpPr txBox="1"/>
          <p:nvPr/>
        </p:nvSpPr>
        <p:spPr>
          <a:xfrm>
            <a:off x="4801775" y="2673113"/>
            <a:ext cx="579600" cy="4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chemeClr val="dk2"/>
                </a:solidFill>
              </a:rPr>
              <a:t>Q</a:t>
            </a:r>
            <a:r>
              <a:rPr lang="de" sz="1800">
                <a:solidFill>
                  <a:schemeClr val="dk2"/>
                </a:solidFill>
              </a:rPr>
              <a:t>_</a:t>
            </a:r>
            <a:r>
              <a:rPr lang="de" sz="1800">
                <a:solidFill>
                  <a:schemeClr val="dk2"/>
                </a:solidFill>
              </a:rPr>
              <a:t>i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48" name="Google Shape;248;p35"/>
          <p:cNvSpPr txBox="1"/>
          <p:nvPr/>
        </p:nvSpPr>
        <p:spPr>
          <a:xfrm>
            <a:off x="6796050" y="4426700"/>
            <a:ext cx="729300" cy="4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chemeClr val="dk2"/>
                </a:solidFill>
              </a:rPr>
              <a:t>K_ j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49" name="Google Shape;249;p35"/>
          <p:cNvSpPr txBox="1"/>
          <p:nvPr/>
        </p:nvSpPr>
        <p:spPr>
          <a:xfrm>
            <a:off x="7576225" y="922550"/>
            <a:ext cx="1671000" cy="5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chemeClr val="dk1"/>
                </a:solidFill>
              </a:rPr>
              <a:t>mask 0 becomes -inf, softmax </a:t>
            </a:r>
            <a:r>
              <a:rPr lang="de" sz="1200">
                <a:solidFill>
                  <a:schemeClr val="dk1"/>
                </a:solidFill>
              </a:rPr>
              <a:t>output:</a:t>
            </a:r>
            <a:r>
              <a:rPr lang="de" sz="1200">
                <a:solidFill>
                  <a:schemeClr val="dk1"/>
                </a:solidFill>
              </a:rPr>
              <a:t> 0</a:t>
            </a:r>
            <a:endParaRPr sz="1200">
              <a:solidFill>
                <a:schemeClr val="dk1"/>
              </a:solidFill>
            </a:endParaRPr>
          </a:p>
        </p:txBody>
      </p:sp>
      <p:cxnSp>
        <p:nvCxnSpPr>
          <p:cNvPr id="250" name="Google Shape;250;p35"/>
          <p:cNvCxnSpPr/>
          <p:nvPr/>
        </p:nvCxnSpPr>
        <p:spPr>
          <a:xfrm flipH="1">
            <a:off x="7704575" y="1438250"/>
            <a:ext cx="598800" cy="8766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51" name="Google Shape;251;p35"/>
          <p:cNvSpPr txBox="1"/>
          <p:nvPr/>
        </p:nvSpPr>
        <p:spPr>
          <a:xfrm>
            <a:off x="6532650" y="4806600"/>
            <a:ext cx="1256100" cy="33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chemeClr val="dk1"/>
                </a:solidFill>
              </a:rPr>
              <a:t>Attention Mask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Google Shape;25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175" y="74237"/>
            <a:ext cx="7123899" cy="5069274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36"/>
          <p:cNvSpPr txBox="1"/>
          <p:nvPr>
            <p:ph type="title"/>
          </p:nvPr>
        </p:nvSpPr>
        <p:spPr>
          <a:xfrm>
            <a:off x="7036225" y="268275"/>
            <a:ext cx="2107800" cy="48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600"/>
              <a:t>Ring Attention Problem:</a:t>
            </a:r>
            <a:endParaRPr b="1"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600"/>
              <a:t>Devices idle when causally masking, i.e for all auto-regressive models (very common)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600"/>
              <a:t>output is 0 if </a:t>
            </a:r>
            <a:r>
              <a:rPr lang="de" sz="1600"/>
              <a:t>Query_index &lt; Key_index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600">
                <a:highlight>
                  <a:srgbClr val="FFFF00"/>
                </a:highlight>
              </a:rPr>
              <a:t>slowest ring host determines pace</a:t>
            </a:r>
            <a:endParaRPr sz="1600">
              <a:highlight>
                <a:srgbClr val="FFFF00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p37"/>
          <p:cNvPicPr preferRelativeResize="0"/>
          <p:nvPr/>
        </p:nvPicPr>
        <p:blipFill rotWithShape="1">
          <a:blip r:embed="rId3">
            <a:alphaModFix/>
          </a:blip>
          <a:srcRect b="0" l="0" r="0" t="48937"/>
          <a:stretch/>
        </p:blipFill>
        <p:spPr>
          <a:xfrm>
            <a:off x="3012500" y="2673520"/>
            <a:ext cx="6019377" cy="218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37"/>
          <p:cNvPicPr preferRelativeResize="0"/>
          <p:nvPr/>
        </p:nvPicPr>
        <p:blipFill rotWithShape="1">
          <a:blip r:embed="rId3">
            <a:alphaModFix/>
          </a:blip>
          <a:srcRect b="50499" l="0" r="0" t="0"/>
          <a:stretch/>
        </p:blipFill>
        <p:spPr>
          <a:xfrm>
            <a:off x="3012500" y="186795"/>
            <a:ext cx="6019377" cy="212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37"/>
          <p:cNvPicPr preferRelativeResize="0"/>
          <p:nvPr/>
        </p:nvPicPr>
        <p:blipFill rotWithShape="1">
          <a:blip r:embed="rId4">
            <a:alphaModFix/>
          </a:blip>
          <a:srcRect b="0" l="0" r="0" t="803"/>
          <a:stretch/>
        </p:blipFill>
        <p:spPr>
          <a:xfrm>
            <a:off x="196525" y="1154875"/>
            <a:ext cx="2694524" cy="2662750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37"/>
          <p:cNvSpPr txBox="1"/>
          <p:nvPr/>
        </p:nvSpPr>
        <p:spPr>
          <a:xfrm>
            <a:off x="267350" y="1213700"/>
            <a:ext cx="470400" cy="5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300">
                <a:solidFill>
                  <a:srgbClr val="FF00FF"/>
                </a:solidFill>
              </a:rPr>
              <a:t>A</a:t>
            </a:r>
            <a:endParaRPr b="1" sz="2400">
              <a:solidFill>
                <a:srgbClr val="FF00FF"/>
              </a:solidFill>
            </a:endParaRPr>
          </a:p>
        </p:txBody>
      </p:sp>
      <p:sp>
        <p:nvSpPr>
          <p:cNvPr id="266" name="Google Shape;266;p37"/>
          <p:cNvSpPr txBox="1"/>
          <p:nvPr/>
        </p:nvSpPr>
        <p:spPr>
          <a:xfrm>
            <a:off x="949050" y="1213700"/>
            <a:ext cx="470400" cy="5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400">
                <a:solidFill>
                  <a:srgbClr val="00FF00"/>
                </a:solidFill>
              </a:rPr>
              <a:t>B</a:t>
            </a:r>
            <a:endParaRPr b="1" sz="2800">
              <a:solidFill>
                <a:srgbClr val="00FF00"/>
              </a:solidFill>
            </a:endParaRPr>
          </a:p>
        </p:txBody>
      </p:sp>
      <p:sp>
        <p:nvSpPr>
          <p:cNvPr id="267" name="Google Shape;267;p37"/>
          <p:cNvSpPr txBox="1"/>
          <p:nvPr/>
        </p:nvSpPr>
        <p:spPr>
          <a:xfrm>
            <a:off x="1593375" y="1213700"/>
            <a:ext cx="470400" cy="5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400">
                <a:solidFill>
                  <a:schemeClr val="accent1"/>
                </a:solidFill>
              </a:rPr>
              <a:t>C</a:t>
            </a:r>
            <a:endParaRPr b="1" sz="2600">
              <a:solidFill>
                <a:schemeClr val="accent1"/>
              </a:solidFill>
            </a:endParaRPr>
          </a:p>
        </p:txBody>
      </p:sp>
      <p:sp>
        <p:nvSpPr>
          <p:cNvPr id="268" name="Google Shape;268;p37"/>
          <p:cNvSpPr txBox="1"/>
          <p:nvPr/>
        </p:nvSpPr>
        <p:spPr>
          <a:xfrm>
            <a:off x="2237700" y="1213700"/>
            <a:ext cx="470400" cy="5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400">
                <a:solidFill>
                  <a:srgbClr val="FF9900"/>
                </a:solidFill>
              </a:rPr>
              <a:t>D</a:t>
            </a:r>
            <a:endParaRPr b="1" sz="2600">
              <a:solidFill>
                <a:srgbClr val="FF9900"/>
              </a:solidFill>
            </a:endParaRPr>
          </a:p>
        </p:txBody>
      </p:sp>
      <p:sp>
        <p:nvSpPr>
          <p:cNvPr id="269" name="Google Shape;269;p37"/>
          <p:cNvSpPr txBox="1"/>
          <p:nvPr/>
        </p:nvSpPr>
        <p:spPr>
          <a:xfrm>
            <a:off x="294175" y="1876750"/>
            <a:ext cx="470400" cy="5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400">
                <a:solidFill>
                  <a:srgbClr val="FF9900"/>
                </a:solidFill>
              </a:rPr>
              <a:t>E</a:t>
            </a:r>
            <a:endParaRPr b="1" sz="2600">
              <a:solidFill>
                <a:srgbClr val="FF9900"/>
              </a:solidFill>
            </a:endParaRPr>
          </a:p>
        </p:txBody>
      </p:sp>
      <p:sp>
        <p:nvSpPr>
          <p:cNvPr id="270" name="Google Shape;270;p37"/>
          <p:cNvSpPr txBox="1"/>
          <p:nvPr/>
        </p:nvSpPr>
        <p:spPr>
          <a:xfrm>
            <a:off x="922425" y="1876750"/>
            <a:ext cx="470400" cy="5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400">
                <a:solidFill>
                  <a:srgbClr val="FF00FF"/>
                </a:solidFill>
              </a:rPr>
              <a:t>F</a:t>
            </a:r>
            <a:endParaRPr b="1" sz="2600">
              <a:solidFill>
                <a:srgbClr val="FF00FF"/>
              </a:solidFill>
            </a:endParaRPr>
          </a:p>
        </p:txBody>
      </p:sp>
      <p:sp>
        <p:nvSpPr>
          <p:cNvPr id="271" name="Google Shape;271;p37"/>
          <p:cNvSpPr txBox="1"/>
          <p:nvPr/>
        </p:nvSpPr>
        <p:spPr>
          <a:xfrm>
            <a:off x="1593375" y="1876750"/>
            <a:ext cx="470400" cy="5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400">
                <a:solidFill>
                  <a:srgbClr val="00FF00"/>
                </a:solidFill>
              </a:rPr>
              <a:t>G</a:t>
            </a:r>
            <a:endParaRPr b="1" sz="2600">
              <a:solidFill>
                <a:srgbClr val="00FF00"/>
              </a:solidFill>
            </a:endParaRPr>
          </a:p>
        </p:txBody>
      </p:sp>
      <p:sp>
        <p:nvSpPr>
          <p:cNvPr id="272" name="Google Shape;272;p37"/>
          <p:cNvSpPr txBox="1"/>
          <p:nvPr/>
        </p:nvSpPr>
        <p:spPr>
          <a:xfrm>
            <a:off x="2237700" y="1876750"/>
            <a:ext cx="470400" cy="5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400">
                <a:solidFill>
                  <a:schemeClr val="accent1"/>
                </a:solidFill>
              </a:rPr>
              <a:t>H</a:t>
            </a:r>
            <a:endParaRPr b="1" sz="2600">
              <a:solidFill>
                <a:schemeClr val="accent1"/>
              </a:solidFill>
            </a:endParaRPr>
          </a:p>
        </p:txBody>
      </p:sp>
      <p:sp>
        <p:nvSpPr>
          <p:cNvPr id="273" name="Google Shape;273;p37"/>
          <p:cNvSpPr txBox="1"/>
          <p:nvPr/>
        </p:nvSpPr>
        <p:spPr>
          <a:xfrm>
            <a:off x="294175" y="2507750"/>
            <a:ext cx="470400" cy="5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400">
                <a:solidFill>
                  <a:schemeClr val="accent1"/>
                </a:solidFill>
              </a:rPr>
              <a:t>I</a:t>
            </a:r>
            <a:endParaRPr b="1" sz="2600">
              <a:solidFill>
                <a:schemeClr val="accent1"/>
              </a:solidFill>
            </a:endParaRPr>
          </a:p>
        </p:txBody>
      </p:sp>
      <p:sp>
        <p:nvSpPr>
          <p:cNvPr id="274" name="Google Shape;274;p37"/>
          <p:cNvSpPr txBox="1"/>
          <p:nvPr/>
        </p:nvSpPr>
        <p:spPr>
          <a:xfrm>
            <a:off x="922425" y="2507750"/>
            <a:ext cx="470400" cy="5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400">
                <a:solidFill>
                  <a:srgbClr val="FF9900"/>
                </a:solidFill>
              </a:rPr>
              <a:t>J</a:t>
            </a:r>
            <a:endParaRPr b="1" sz="2600">
              <a:solidFill>
                <a:srgbClr val="FF9900"/>
              </a:solidFill>
            </a:endParaRPr>
          </a:p>
        </p:txBody>
      </p:sp>
      <p:sp>
        <p:nvSpPr>
          <p:cNvPr id="275" name="Google Shape;275;p37"/>
          <p:cNvSpPr txBox="1"/>
          <p:nvPr/>
        </p:nvSpPr>
        <p:spPr>
          <a:xfrm>
            <a:off x="1593375" y="2507750"/>
            <a:ext cx="470400" cy="5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400">
                <a:solidFill>
                  <a:srgbClr val="FF00FF"/>
                </a:solidFill>
              </a:rPr>
              <a:t>K</a:t>
            </a:r>
            <a:endParaRPr b="1" sz="2600">
              <a:solidFill>
                <a:srgbClr val="FF00FF"/>
              </a:solidFill>
            </a:endParaRPr>
          </a:p>
        </p:txBody>
      </p:sp>
      <p:sp>
        <p:nvSpPr>
          <p:cNvPr id="276" name="Google Shape;276;p37"/>
          <p:cNvSpPr txBox="1"/>
          <p:nvPr/>
        </p:nvSpPr>
        <p:spPr>
          <a:xfrm>
            <a:off x="2237700" y="2507750"/>
            <a:ext cx="470400" cy="5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400">
                <a:solidFill>
                  <a:srgbClr val="00FF00"/>
                </a:solidFill>
              </a:rPr>
              <a:t>L</a:t>
            </a:r>
            <a:endParaRPr b="1" sz="2600">
              <a:solidFill>
                <a:srgbClr val="00FF00"/>
              </a:solidFill>
            </a:endParaRPr>
          </a:p>
        </p:txBody>
      </p:sp>
      <p:sp>
        <p:nvSpPr>
          <p:cNvPr id="277" name="Google Shape;277;p37"/>
          <p:cNvSpPr txBox="1"/>
          <p:nvPr/>
        </p:nvSpPr>
        <p:spPr>
          <a:xfrm>
            <a:off x="294175" y="3165475"/>
            <a:ext cx="470400" cy="5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400">
                <a:solidFill>
                  <a:srgbClr val="00FF00"/>
                </a:solidFill>
              </a:rPr>
              <a:t>M</a:t>
            </a:r>
            <a:endParaRPr b="1" sz="2600">
              <a:solidFill>
                <a:srgbClr val="00FF00"/>
              </a:solidFill>
            </a:endParaRPr>
          </a:p>
        </p:txBody>
      </p:sp>
      <p:sp>
        <p:nvSpPr>
          <p:cNvPr id="278" name="Google Shape;278;p37"/>
          <p:cNvSpPr txBox="1"/>
          <p:nvPr/>
        </p:nvSpPr>
        <p:spPr>
          <a:xfrm>
            <a:off x="922425" y="3165475"/>
            <a:ext cx="470400" cy="5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400">
                <a:solidFill>
                  <a:schemeClr val="accent1"/>
                </a:solidFill>
              </a:rPr>
              <a:t>N</a:t>
            </a:r>
            <a:endParaRPr b="1" sz="2600">
              <a:solidFill>
                <a:schemeClr val="accent1"/>
              </a:solidFill>
            </a:endParaRPr>
          </a:p>
        </p:txBody>
      </p:sp>
      <p:sp>
        <p:nvSpPr>
          <p:cNvPr id="279" name="Google Shape;279;p37"/>
          <p:cNvSpPr txBox="1"/>
          <p:nvPr/>
        </p:nvSpPr>
        <p:spPr>
          <a:xfrm>
            <a:off x="1593375" y="3165475"/>
            <a:ext cx="470400" cy="5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400">
                <a:solidFill>
                  <a:srgbClr val="FF9900"/>
                </a:solidFill>
              </a:rPr>
              <a:t>O</a:t>
            </a:r>
            <a:endParaRPr b="1" sz="2600">
              <a:solidFill>
                <a:srgbClr val="FF9900"/>
              </a:solidFill>
            </a:endParaRPr>
          </a:p>
        </p:txBody>
      </p:sp>
      <p:sp>
        <p:nvSpPr>
          <p:cNvPr id="280" name="Google Shape;280;p37"/>
          <p:cNvSpPr txBox="1"/>
          <p:nvPr/>
        </p:nvSpPr>
        <p:spPr>
          <a:xfrm>
            <a:off x="2237700" y="3165475"/>
            <a:ext cx="470400" cy="5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400">
                <a:solidFill>
                  <a:srgbClr val="FF00FF"/>
                </a:solidFill>
              </a:rPr>
              <a:t>P</a:t>
            </a:r>
            <a:endParaRPr b="1" sz="2600">
              <a:solidFill>
                <a:srgbClr val="FF00FF"/>
              </a:solidFill>
            </a:endParaRPr>
          </a:p>
        </p:txBody>
      </p:sp>
      <p:sp>
        <p:nvSpPr>
          <p:cNvPr id="281" name="Google Shape;281;p37"/>
          <p:cNvSpPr txBox="1"/>
          <p:nvPr/>
        </p:nvSpPr>
        <p:spPr>
          <a:xfrm>
            <a:off x="3358050" y="2105350"/>
            <a:ext cx="470400" cy="5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400">
                <a:solidFill>
                  <a:srgbClr val="FF00FF"/>
                </a:solidFill>
              </a:rPr>
              <a:t>A</a:t>
            </a:r>
            <a:endParaRPr b="1" sz="2600">
              <a:solidFill>
                <a:srgbClr val="FF00FF"/>
              </a:solidFill>
            </a:endParaRPr>
          </a:p>
        </p:txBody>
      </p:sp>
      <p:sp>
        <p:nvSpPr>
          <p:cNvPr id="282" name="Google Shape;282;p37"/>
          <p:cNvSpPr txBox="1"/>
          <p:nvPr/>
        </p:nvSpPr>
        <p:spPr>
          <a:xfrm>
            <a:off x="3980950" y="2105350"/>
            <a:ext cx="470400" cy="5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400">
                <a:solidFill>
                  <a:srgbClr val="FF00FF"/>
                </a:solidFill>
              </a:rPr>
              <a:t>F</a:t>
            </a:r>
            <a:endParaRPr b="1" sz="2600">
              <a:solidFill>
                <a:srgbClr val="FF00FF"/>
              </a:solidFill>
            </a:endParaRPr>
          </a:p>
        </p:txBody>
      </p:sp>
      <p:sp>
        <p:nvSpPr>
          <p:cNvPr id="283" name="Google Shape;283;p37"/>
          <p:cNvSpPr txBox="1"/>
          <p:nvPr/>
        </p:nvSpPr>
        <p:spPr>
          <a:xfrm>
            <a:off x="4603850" y="2105350"/>
            <a:ext cx="470400" cy="5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400">
                <a:solidFill>
                  <a:srgbClr val="FF00FF"/>
                </a:solidFill>
              </a:rPr>
              <a:t>K</a:t>
            </a:r>
            <a:endParaRPr b="1" sz="2600">
              <a:solidFill>
                <a:srgbClr val="FF00FF"/>
              </a:solidFill>
            </a:endParaRPr>
          </a:p>
        </p:txBody>
      </p:sp>
      <p:sp>
        <p:nvSpPr>
          <p:cNvPr id="284" name="Google Shape;284;p37"/>
          <p:cNvSpPr txBox="1"/>
          <p:nvPr/>
        </p:nvSpPr>
        <p:spPr>
          <a:xfrm>
            <a:off x="5226750" y="2105350"/>
            <a:ext cx="470400" cy="5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400">
                <a:solidFill>
                  <a:srgbClr val="FF00FF"/>
                </a:solidFill>
              </a:rPr>
              <a:t>P</a:t>
            </a:r>
            <a:endParaRPr b="1" sz="2600">
              <a:solidFill>
                <a:srgbClr val="FF00FF"/>
              </a:solidFill>
            </a:endParaRPr>
          </a:p>
        </p:txBody>
      </p:sp>
      <p:sp>
        <p:nvSpPr>
          <p:cNvPr id="285" name="Google Shape;285;p37"/>
          <p:cNvSpPr txBox="1"/>
          <p:nvPr/>
        </p:nvSpPr>
        <p:spPr>
          <a:xfrm>
            <a:off x="6314825" y="2105350"/>
            <a:ext cx="470400" cy="5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400">
                <a:solidFill>
                  <a:srgbClr val="FF9900"/>
                </a:solidFill>
              </a:rPr>
              <a:t>D</a:t>
            </a:r>
            <a:endParaRPr b="1" sz="2600">
              <a:solidFill>
                <a:srgbClr val="FF9900"/>
              </a:solidFill>
            </a:endParaRPr>
          </a:p>
        </p:txBody>
      </p:sp>
      <p:sp>
        <p:nvSpPr>
          <p:cNvPr id="286" name="Google Shape;286;p37"/>
          <p:cNvSpPr txBox="1"/>
          <p:nvPr/>
        </p:nvSpPr>
        <p:spPr>
          <a:xfrm>
            <a:off x="6932400" y="2105350"/>
            <a:ext cx="470400" cy="5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400">
                <a:solidFill>
                  <a:srgbClr val="FF9900"/>
                </a:solidFill>
              </a:rPr>
              <a:t>E</a:t>
            </a:r>
            <a:endParaRPr b="1" sz="2600">
              <a:solidFill>
                <a:srgbClr val="FF9900"/>
              </a:solidFill>
            </a:endParaRPr>
          </a:p>
        </p:txBody>
      </p:sp>
      <p:sp>
        <p:nvSpPr>
          <p:cNvPr id="287" name="Google Shape;287;p37"/>
          <p:cNvSpPr txBox="1"/>
          <p:nvPr/>
        </p:nvSpPr>
        <p:spPr>
          <a:xfrm>
            <a:off x="7549975" y="2105350"/>
            <a:ext cx="470400" cy="5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400">
                <a:solidFill>
                  <a:srgbClr val="FF9900"/>
                </a:solidFill>
              </a:rPr>
              <a:t>J</a:t>
            </a:r>
            <a:endParaRPr b="1" sz="2600">
              <a:solidFill>
                <a:srgbClr val="FF9900"/>
              </a:solidFill>
            </a:endParaRPr>
          </a:p>
        </p:txBody>
      </p:sp>
      <p:sp>
        <p:nvSpPr>
          <p:cNvPr id="288" name="Google Shape;288;p37"/>
          <p:cNvSpPr txBox="1"/>
          <p:nvPr/>
        </p:nvSpPr>
        <p:spPr>
          <a:xfrm>
            <a:off x="8167550" y="2105350"/>
            <a:ext cx="470400" cy="5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400">
                <a:solidFill>
                  <a:srgbClr val="FF9900"/>
                </a:solidFill>
              </a:rPr>
              <a:t>O</a:t>
            </a:r>
            <a:endParaRPr b="1" sz="2600">
              <a:solidFill>
                <a:srgbClr val="FF9900"/>
              </a:solidFill>
            </a:endParaRPr>
          </a:p>
        </p:txBody>
      </p:sp>
      <p:sp>
        <p:nvSpPr>
          <p:cNvPr id="289" name="Google Shape;289;p37"/>
          <p:cNvSpPr txBox="1"/>
          <p:nvPr/>
        </p:nvSpPr>
        <p:spPr>
          <a:xfrm>
            <a:off x="3358050" y="4590400"/>
            <a:ext cx="470400" cy="5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400">
                <a:solidFill>
                  <a:schemeClr val="accent1"/>
                </a:solidFill>
              </a:rPr>
              <a:t>C</a:t>
            </a:r>
            <a:endParaRPr b="1" sz="2600">
              <a:solidFill>
                <a:schemeClr val="accent1"/>
              </a:solidFill>
            </a:endParaRPr>
          </a:p>
        </p:txBody>
      </p:sp>
      <p:sp>
        <p:nvSpPr>
          <p:cNvPr id="290" name="Google Shape;290;p37"/>
          <p:cNvSpPr txBox="1"/>
          <p:nvPr/>
        </p:nvSpPr>
        <p:spPr>
          <a:xfrm>
            <a:off x="3980950" y="4590400"/>
            <a:ext cx="470400" cy="5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400">
                <a:solidFill>
                  <a:schemeClr val="accent1"/>
                </a:solidFill>
              </a:rPr>
              <a:t>H</a:t>
            </a:r>
            <a:endParaRPr b="1" sz="2600">
              <a:solidFill>
                <a:schemeClr val="accent1"/>
              </a:solidFill>
            </a:endParaRPr>
          </a:p>
        </p:txBody>
      </p:sp>
      <p:sp>
        <p:nvSpPr>
          <p:cNvPr id="291" name="Google Shape;291;p37"/>
          <p:cNvSpPr txBox="1"/>
          <p:nvPr/>
        </p:nvSpPr>
        <p:spPr>
          <a:xfrm>
            <a:off x="4603850" y="4590400"/>
            <a:ext cx="470400" cy="5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400">
                <a:solidFill>
                  <a:schemeClr val="accent1"/>
                </a:solidFill>
              </a:rPr>
              <a:t>I</a:t>
            </a:r>
            <a:endParaRPr b="1" sz="2600">
              <a:solidFill>
                <a:schemeClr val="accent1"/>
              </a:solidFill>
            </a:endParaRPr>
          </a:p>
        </p:txBody>
      </p:sp>
      <p:sp>
        <p:nvSpPr>
          <p:cNvPr id="292" name="Google Shape;292;p37"/>
          <p:cNvSpPr txBox="1"/>
          <p:nvPr/>
        </p:nvSpPr>
        <p:spPr>
          <a:xfrm>
            <a:off x="5226750" y="4590400"/>
            <a:ext cx="470400" cy="5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400">
                <a:solidFill>
                  <a:schemeClr val="accent1"/>
                </a:solidFill>
              </a:rPr>
              <a:t>N</a:t>
            </a:r>
            <a:endParaRPr b="1" sz="2600">
              <a:solidFill>
                <a:schemeClr val="accent1"/>
              </a:solidFill>
            </a:endParaRPr>
          </a:p>
        </p:txBody>
      </p:sp>
      <p:sp>
        <p:nvSpPr>
          <p:cNvPr id="293" name="Google Shape;293;p37"/>
          <p:cNvSpPr txBox="1"/>
          <p:nvPr/>
        </p:nvSpPr>
        <p:spPr>
          <a:xfrm>
            <a:off x="6314825" y="4590400"/>
            <a:ext cx="470400" cy="5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400">
                <a:solidFill>
                  <a:srgbClr val="00FF00"/>
                </a:solidFill>
              </a:rPr>
              <a:t>B</a:t>
            </a:r>
            <a:endParaRPr b="1" sz="2600">
              <a:solidFill>
                <a:srgbClr val="00FF00"/>
              </a:solidFill>
            </a:endParaRPr>
          </a:p>
        </p:txBody>
      </p:sp>
      <p:sp>
        <p:nvSpPr>
          <p:cNvPr id="294" name="Google Shape;294;p37"/>
          <p:cNvSpPr txBox="1"/>
          <p:nvPr/>
        </p:nvSpPr>
        <p:spPr>
          <a:xfrm>
            <a:off x="6932400" y="4590400"/>
            <a:ext cx="470400" cy="5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400">
                <a:solidFill>
                  <a:srgbClr val="00FF00"/>
                </a:solidFill>
              </a:rPr>
              <a:t>G</a:t>
            </a:r>
            <a:endParaRPr b="1" sz="2600">
              <a:solidFill>
                <a:srgbClr val="00FF00"/>
              </a:solidFill>
            </a:endParaRPr>
          </a:p>
        </p:txBody>
      </p:sp>
      <p:sp>
        <p:nvSpPr>
          <p:cNvPr id="295" name="Google Shape;295;p37"/>
          <p:cNvSpPr txBox="1"/>
          <p:nvPr/>
        </p:nvSpPr>
        <p:spPr>
          <a:xfrm>
            <a:off x="7549975" y="4590400"/>
            <a:ext cx="470400" cy="5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400">
                <a:solidFill>
                  <a:srgbClr val="00FF00"/>
                </a:solidFill>
              </a:rPr>
              <a:t>L</a:t>
            </a:r>
            <a:endParaRPr b="1" sz="2600">
              <a:solidFill>
                <a:srgbClr val="00FF00"/>
              </a:solidFill>
            </a:endParaRPr>
          </a:p>
        </p:txBody>
      </p:sp>
      <p:sp>
        <p:nvSpPr>
          <p:cNvPr id="296" name="Google Shape;296;p37"/>
          <p:cNvSpPr txBox="1"/>
          <p:nvPr/>
        </p:nvSpPr>
        <p:spPr>
          <a:xfrm>
            <a:off x="8167550" y="4590400"/>
            <a:ext cx="470400" cy="5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400">
                <a:solidFill>
                  <a:srgbClr val="00FF00"/>
                </a:solidFill>
              </a:rPr>
              <a:t>M</a:t>
            </a:r>
            <a:endParaRPr b="1" sz="2600">
              <a:solidFill>
                <a:srgbClr val="00FF00"/>
              </a:solidFill>
            </a:endParaRPr>
          </a:p>
        </p:txBody>
      </p:sp>
      <p:sp>
        <p:nvSpPr>
          <p:cNvPr id="297" name="Google Shape;297;p37"/>
          <p:cNvSpPr txBox="1"/>
          <p:nvPr/>
        </p:nvSpPr>
        <p:spPr>
          <a:xfrm>
            <a:off x="272088" y="4122400"/>
            <a:ext cx="2543400" cy="8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chemeClr val="dk2"/>
                </a:solidFill>
              </a:rPr>
              <a:t>Causal mask chunks applied in different RingAttention rounds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98" name="Google Shape;298;p37"/>
          <p:cNvSpPr/>
          <p:nvPr/>
        </p:nvSpPr>
        <p:spPr>
          <a:xfrm>
            <a:off x="196525" y="1154875"/>
            <a:ext cx="642900" cy="652200"/>
          </a:xfrm>
          <a:prstGeom prst="rect">
            <a:avLst/>
          </a:prstGeom>
          <a:noFill/>
          <a:ln cap="flat" cmpd="sng" w="28575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37"/>
          <p:cNvSpPr/>
          <p:nvPr/>
        </p:nvSpPr>
        <p:spPr>
          <a:xfrm>
            <a:off x="857525" y="1793975"/>
            <a:ext cx="642900" cy="652200"/>
          </a:xfrm>
          <a:prstGeom prst="rect">
            <a:avLst/>
          </a:prstGeom>
          <a:noFill/>
          <a:ln cap="flat" cmpd="sng" w="28575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37"/>
          <p:cNvSpPr/>
          <p:nvPr/>
        </p:nvSpPr>
        <p:spPr>
          <a:xfrm>
            <a:off x="1507125" y="2441000"/>
            <a:ext cx="642900" cy="652200"/>
          </a:xfrm>
          <a:prstGeom prst="rect">
            <a:avLst/>
          </a:prstGeom>
          <a:noFill/>
          <a:ln cap="flat" cmpd="sng" w="28575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37"/>
          <p:cNvSpPr/>
          <p:nvPr/>
        </p:nvSpPr>
        <p:spPr>
          <a:xfrm>
            <a:off x="2151450" y="3098725"/>
            <a:ext cx="642900" cy="652200"/>
          </a:xfrm>
          <a:prstGeom prst="rect">
            <a:avLst/>
          </a:prstGeom>
          <a:noFill/>
          <a:ln cap="flat" cmpd="sng" w="28575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37"/>
          <p:cNvSpPr/>
          <p:nvPr/>
        </p:nvSpPr>
        <p:spPr>
          <a:xfrm>
            <a:off x="3384450" y="1849950"/>
            <a:ext cx="406800" cy="401100"/>
          </a:xfrm>
          <a:prstGeom prst="rect">
            <a:avLst/>
          </a:prstGeom>
          <a:noFill/>
          <a:ln cap="flat" cmpd="sng" w="28575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37"/>
          <p:cNvSpPr/>
          <p:nvPr/>
        </p:nvSpPr>
        <p:spPr>
          <a:xfrm>
            <a:off x="4012750" y="1849950"/>
            <a:ext cx="406800" cy="401100"/>
          </a:xfrm>
          <a:prstGeom prst="rect">
            <a:avLst/>
          </a:prstGeom>
          <a:noFill/>
          <a:ln cap="flat" cmpd="sng" w="28575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37"/>
          <p:cNvSpPr/>
          <p:nvPr/>
        </p:nvSpPr>
        <p:spPr>
          <a:xfrm>
            <a:off x="4635650" y="1849950"/>
            <a:ext cx="406800" cy="401100"/>
          </a:xfrm>
          <a:prstGeom prst="rect">
            <a:avLst/>
          </a:prstGeom>
          <a:noFill/>
          <a:ln cap="flat" cmpd="sng" w="28575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37"/>
          <p:cNvSpPr/>
          <p:nvPr/>
        </p:nvSpPr>
        <p:spPr>
          <a:xfrm>
            <a:off x="5258550" y="1849950"/>
            <a:ext cx="406800" cy="401100"/>
          </a:xfrm>
          <a:prstGeom prst="rect">
            <a:avLst/>
          </a:prstGeom>
          <a:noFill/>
          <a:ln cap="flat" cmpd="sng" w="28575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37"/>
          <p:cNvSpPr txBox="1"/>
          <p:nvPr/>
        </p:nvSpPr>
        <p:spPr>
          <a:xfrm>
            <a:off x="1375338" y="3703188"/>
            <a:ext cx="33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dk2"/>
                </a:solidFill>
              </a:rPr>
              <a:t>K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307" name="Google Shape;307;p37"/>
          <p:cNvSpPr txBox="1"/>
          <p:nvPr/>
        </p:nvSpPr>
        <p:spPr>
          <a:xfrm>
            <a:off x="-82812" y="2251038"/>
            <a:ext cx="33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dk2"/>
                </a:solidFill>
              </a:rPr>
              <a:t>Q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/>
              <a:t>Solution: 🦓 Striped Attention (Reorder QKV)</a:t>
            </a:r>
            <a:endParaRPr b="1"/>
          </a:p>
        </p:txBody>
      </p:sp>
      <p:pic>
        <p:nvPicPr>
          <p:cNvPr id="313" name="Google Shape;31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350" y="1071925"/>
            <a:ext cx="8277300" cy="40013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9"/>
          <p:cNvSpPr txBox="1"/>
          <p:nvPr>
            <p:ph idx="1" type="body"/>
          </p:nvPr>
        </p:nvSpPr>
        <p:spPr>
          <a:xfrm>
            <a:off x="7060875" y="485625"/>
            <a:ext cx="1936200" cy="448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After reordering QKV  the computations are almost perfectly distributed.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de"/>
              <a:t>We need only to drop the first query and last key </a:t>
            </a:r>
            <a:r>
              <a:rPr lang="de">
                <a:highlight>
                  <a:srgbClr val="FFFF00"/>
                </a:highlight>
              </a:rPr>
              <a:t>if host_id &lt; round</a:t>
            </a:r>
            <a:r>
              <a:rPr lang="de"/>
              <a:t> and can then use a </a:t>
            </a:r>
            <a:r>
              <a:rPr lang="de">
                <a:highlight>
                  <a:srgbClr val="FFFF00"/>
                </a:highlight>
              </a:rPr>
              <a:t>standard causal flash attention kernel</a:t>
            </a:r>
            <a:r>
              <a:rPr lang="de"/>
              <a:t> to </a:t>
            </a:r>
            <a:r>
              <a:rPr lang="de"/>
              <a:t>compute the block.</a:t>
            </a:r>
            <a:endParaRPr/>
          </a:p>
        </p:txBody>
      </p:sp>
      <p:pic>
        <p:nvPicPr>
          <p:cNvPr id="319" name="Google Shape;31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364" y="-44725"/>
            <a:ext cx="6825372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0"/>
          <p:cNvSpPr txBox="1"/>
          <p:nvPr>
            <p:ph type="title"/>
          </p:nvPr>
        </p:nvSpPr>
        <p:spPr>
          <a:xfrm>
            <a:off x="311700" y="445025"/>
            <a:ext cx="8793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/>
              <a:t>FlashAttenion: Sub-optimal for Long-Context Inference</a:t>
            </a:r>
            <a:endParaRPr b="1"/>
          </a:p>
        </p:txBody>
      </p:sp>
      <p:sp>
        <p:nvSpPr>
          <p:cNvPr id="325" name="Google Shape;325;p40"/>
          <p:cNvSpPr txBox="1"/>
          <p:nvPr>
            <p:ph idx="1" type="body"/>
          </p:nvPr>
        </p:nvSpPr>
        <p:spPr>
          <a:xfrm>
            <a:off x="311700" y="1152475"/>
            <a:ext cx="8065500" cy="228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de"/>
              <a:t>FlashAttention parallelizes across blocks of queries and batch size only, and does not manage to occupy the entire GPU during token-by-token decoding.</a:t>
            </a:r>
            <a:endParaRPr/>
          </a:p>
        </p:txBody>
      </p:sp>
      <p:pic>
        <p:nvPicPr>
          <p:cNvPr id="326" name="Google Shape;32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2225" y="2240375"/>
            <a:ext cx="7620000" cy="2628900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40"/>
          <p:cNvSpPr txBox="1"/>
          <p:nvPr/>
        </p:nvSpPr>
        <p:spPr>
          <a:xfrm>
            <a:off x="2696550" y="4613525"/>
            <a:ext cx="37509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chemeClr val="dk2"/>
                </a:solidFill>
              </a:rPr>
              <a:t>Decoding with Flash Attention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328" name="Google Shape;328;p40"/>
          <p:cNvSpPr txBox="1"/>
          <p:nvPr/>
        </p:nvSpPr>
        <p:spPr>
          <a:xfrm>
            <a:off x="7182300" y="4728550"/>
            <a:ext cx="180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>
                <a:solidFill>
                  <a:schemeClr val="dk2"/>
                </a:solidFill>
              </a:rPr>
              <a:t>Animation: </a:t>
            </a:r>
            <a:r>
              <a:rPr lang="de" sz="800">
                <a:solidFill>
                  <a:schemeClr val="dk2"/>
                </a:solidFill>
              </a:rPr>
              <a:t>Stanford CRFM Blog </a:t>
            </a:r>
            <a:r>
              <a:rPr lang="de" sz="800" u="sng">
                <a:solidFill>
                  <a:schemeClr val="hlink"/>
                </a:solidFill>
                <a:hlinkClick r:id="rId4"/>
              </a:rPr>
              <a:t>Flash-Decoding</a:t>
            </a:r>
            <a:endParaRPr sz="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600"/>
              </a:spcAft>
              <a:buNone/>
            </a:pPr>
            <a:r>
              <a:rPr b="1" lang="de" sz="2300"/>
              <a:t>Solution: Flash-Decoding</a:t>
            </a:r>
            <a:endParaRPr b="1"/>
          </a:p>
        </p:txBody>
      </p:sp>
      <p:sp>
        <p:nvSpPr>
          <p:cNvPr id="334" name="Google Shape;334;p41"/>
          <p:cNvSpPr txBox="1"/>
          <p:nvPr>
            <p:ph idx="1" type="body"/>
          </p:nvPr>
        </p:nvSpPr>
        <p:spPr>
          <a:xfrm>
            <a:off x="3009000" y="4377125"/>
            <a:ext cx="3126000" cy="52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de"/>
              <a:t>Flash-Decoding, Dao et al.</a:t>
            </a:r>
            <a:endParaRPr/>
          </a:p>
        </p:txBody>
      </p:sp>
      <p:pic>
        <p:nvPicPr>
          <p:cNvPr id="335" name="Google Shape;33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0" y="1257300"/>
            <a:ext cx="7620000" cy="262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3700" y="57100"/>
            <a:ext cx="8440601" cy="5086391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5"/>
          <p:cNvSpPr txBox="1"/>
          <p:nvPr>
            <p:ph type="title"/>
          </p:nvPr>
        </p:nvSpPr>
        <p:spPr>
          <a:xfrm>
            <a:off x="471675" y="421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>
                <a:solidFill>
                  <a:schemeClr val="lt1"/>
                </a:solidFill>
              </a:rPr>
              <a:t>The Era of </a:t>
            </a:r>
            <a:r>
              <a:rPr b="1" lang="de">
                <a:solidFill>
                  <a:schemeClr val="lt1"/>
                </a:solidFill>
              </a:rPr>
              <a:t>Long Context LLMs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69" name="Google Shape;69;p15"/>
          <p:cNvSpPr txBox="1"/>
          <p:nvPr/>
        </p:nvSpPr>
        <p:spPr>
          <a:xfrm>
            <a:off x="2152775" y="2783725"/>
            <a:ext cx="1543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u="sng">
                <a:solidFill>
                  <a:schemeClr val="hlink"/>
                </a:solidFill>
                <a:hlinkClick r:id="rId4"/>
              </a:rPr>
              <a:t>MPT</a:t>
            </a:r>
            <a:r>
              <a:rPr lang="de">
                <a:solidFill>
                  <a:srgbClr val="D9D9D9"/>
                </a:solidFill>
              </a:rPr>
              <a:t> (</a:t>
            </a:r>
            <a:r>
              <a:rPr lang="de">
                <a:solidFill>
                  <a:srgbClr val="D9D9D9"/>
                </a:solidFill>
              </a:rPr>
              <a:t>65k, </a:t>
            </a:r>
            <a:r>
              <a:rPr lang="de">
                <a:solidFill>
                  <a:srgbClr val="D9D9D9"/>
                </a:solidFill>
              </a:rPr>
              <a:t>ALiBi)</a:t>
            </a:r>
            <a:endParaRPr>
              <a:solidFill>
                <a:srgbClr val="D9D9D9"/>
              </a:solidFill>
            </a:endParaRPr>
          </a:p>
        </p:txBody>
      </p:sp>
      <p:cxnSp>
        <p:nvCxnSpPr>
          <p:cNvPr id="70" name="Google Shape;70;p15"/>
          <p:cNvCxnSpPr>
            <a:stCxn id="69" idx="2"/>
          </p:cNvCxnSpPr>
          <p:nvPr/>
        </p:nvCxnSpPr>
        <p:spPr>
          <a:xfrm>
            <a:off x="2924675" y="3356425"/>
            <a:ext cx="54000" cy="759900"/>
          </a:xfrm>
          <a:prstGeom prst="straightConnector1">
            <a:avLst/>
          </a:prstGeom>
          <a:noFill/>
          <a:ln cap="flat" cmpd="sng" w="28575">
            <a:solidFill>
              <a:srgbClr val="F3F3F3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71" name="Google Shape;71;p15"/>
          <p:cNvSpPr txBox="1"/>
          <p:nvPr/>
        </p:nvSpPr>
        <p:spPr>
          <a:xfrm>
            <a:off x="7797325" y="4876800"/>
            <a:ext cx="13467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>
                <a:solidFill>
                  <a:schemeClr val="dk2"/>
                </a:solidFill>
              </a:rPr>
              <a:t>Source: </a:t>
            </a:r>
            <a:r>
              <a:rPr lang="de" sz="800" u="sng">
                <a:solidFill>
                  <a:schemeClr val="hlink"/>
                </a:solidFill>
                <a:hlinkClick r:id="rId5"/>
              </a:rPr>
              <a:t>Google Blog</a:t>
            </a:r>
            <a:endParaRPr sz="800">
              <a:solidFill>
                <a:schemeClr val="dk2"/>
              </a:solidFill>
            </a:endParaRPr>
          </a:p>
        </p:txBody>
      </p:sp>
      <p:sp>
        <p:nvSpPr>
          <p:cNvPr id="72" name="Google Shape;72;p15"/>
          <p:cNvSpPr txBox="1"/>
          <p:nvPr/>
        </p:nvSpPr>
        <p:spPr>
          <a:xfrm>
            <a:off x="2998050" y="4819200"/>
            <a:ext cx="1509600" cy="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u="sng">
                <a:solidFill>
                  <a:schemeClr val="hlink"/>
                </a:solidFill>
                <a:hlinkClick r:id="rId6"/>
              </a:rPr>
              <a:t>Yarn-Mistral-128k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73" name="Google Shape;73;p15"/>
          <p:cNvSpPr txBox="1"/>
          <p:nvPr/>
        </p:nvSpPr>
        <p:spPr>
          <a:xfrm>
            <a:off x="2059400" y="4819200"/>
            <a:ext cx="722700" cy="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u="sng">
                <a:solidFill>
                  <a:schemeClr val="hlink"/>
                </a:solidFill>
                <a:hlinkClick r:id="rId7"/>
              </a:rPr>
              <a:t>DBRX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74" name="Google Shape;74;p15"/>
          <p:cNvSpPr txBox="1"/>
          <p:nvPr/>
        </p:nvSpPr>
        <p:spPr>
          <a:xfrm>
            <a:off x="5908000" y="4819200"/>
            <a:ext cx="856500" cy="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u="sng">
                <a:solidFill>
                  <a:schemeClr val="hlink"/>
                </a:solidFill>
                <a:hlinkClick r:id="rId8"/>
              </a:rPr>
              <a:t>LWM -1M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75" name="Google Shape;75;p15"/>
          <p:cNvSpPr txBox="1"/>
          <p:nvPr/>
        </p:nvSpPr>
        <p:spPr>
          <a:xfrm>
            <a:off x="793525" y="4819200"/>
            <a:ext cx="1119900" cy="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u="sng">
                <a:solidFill>
                  <a:schemeClr val="hlink"/>
                </a:solidFill>
                <a:hlinkClick r:id="rId9"/>
              </a:rPr>
              <a:t>GROK-1</a:t>
            </a:r>
            <a:r>
              <a:rPr lang="de" sz="1200">
                <a:solidFill>
                  <a:schemeClr val="lt1"/>
                </a:solidFill>
              </a:rPr>
              <a:t> (8K)</a:t>
            </a:r>
            <a:endParaRPr sz="12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That’s a</a:t>
            </a:r>
            <a:r>
              <a:rPr lang="de"/>
              <a:t>ll for today…</a:t>
            </a:r>
            <a:endParaRPr/>
          </a:p>
        </p:txBody>
      </p:sp>
      <p:sp>
        <p:nvSpPr>
          <p:cNvPr id="341" name="Google Shape;341;p42"/>
          <p:cNvSpPr txBox="1"/>
          <p:nvPr>
            <p:ph idx="1" type="body"/>
          </p:nvPr>
        </p:nvSpPr>
        <p:spPr>
          <a:xfrm>
            <a:off x="311700" y="1152475"/>
            <a:ext cx="6403800" cy="35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History / Papers</a:t>
            </a:r>
            <a:endParaRPr/>
          </a:p>
          <a:p>
            <a:pPr indent="-308610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-"/>
            </a:pPr>
            <a:r>
              <a:rPr lang="de"/>
              <a:t>May 2022, Tri Dao et al.</a:t>
            </a:r>
            <a:br>
              <a:rPr lang="de"/>
            </a:br>
            <a:r>
              <a:rPr lang="de" u="sng">
                <a:solidFill>
                  <a:schemeClr val="hlink"/>
                </a:solidFill>
                <a:hlinkClick r:id="rId3"/>
              </a:rPr>
              <a:t>FlashAttention: Fast and Memory-Efficient Exact Attention with IO-Awareness</a:t>
            </a:r>
            <a:endParaRPr/>
          </a:p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de"/>
              <a:t>Aug 2023 Hao Liu et al.</a:t>
            </a:r>
            <a:br>
              <a:rPr lang="de"/>
            </a:br>
            <a:r>
              <a:rPr lang="de" u="sng">
                <a:solidFill>
                  <a:schemeClr val="hlink"/>
                </a:solidFill>
                <a:hlinkClick r:id="rId4"/>
              </a:rPr>
              <a:t>Blockwise Parallel Transformer for Large Context Models</a:t>
            </a:r>
            <a:endParaRPr/>
          </a:p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de"/>
              <a:t>Nov 2023, Hao Liu et al.</a:t>
            </a:r>
            <a:br>
              <a:rPr lang="de"/>
            </a:br>
            <a:r>
              <a:rPr lang="de" u="sng">
                <a:solidFill>
                  <a:schemeClr val="hlink"/>
                </a:solidFill>
                <a:hlinkClick r:id="rId5"/>
              </a:rPr>
              <a:t>Ring Attention with Blockwise Transformers for Near-Infinite Context</a:t>
            </a:r>
            <a:endParaRPr/>
          </a:p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de"/>
              <a:t>Nov 2023, Brandon et al.</a:t>
            </a:r>
            <a:br>
              <a:rPr lang="de"/>
            </a:br>
            <a:r>
              <a:rPr lang="de" u="sng">
                <a:solidFill>
                  <a:schemeClr val="hlink"/>
                </a:solidFill>
                <a:hlinkClick r:id="rId6"/>
              </a:rPr>
              <a:t>Striped Attention: Faster Ring Attention for Causal Transformers</a:t>
            </a:r>
            <a:endParaRPr/>
          </a:p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de"/>
              <a:t>Feb 2024, Hao Liu et al.</a:t>
            </a:r>
            <a:br>
              <a:rPr lang="de"/>
            </a:br>
            <a:r>
              <a:rPr lang="de" u="sng">
                <a:solidFill>
                  <a:schemeClr val="hlink"/>
                </a:solidFill>
                <a:hlinkClick r:id="rId7"/>
              </a:rPr>
              <a:t>World Models on Million-Length Video and Language With RingAttention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de"/>
              <a:t>Code:</a:t>
            </a:r>
            <a:endParaRPr/>
          </a:p>
          <a:p>
            <a:pPr indent="-290830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-"/>
            </a:pPr>
            <a:r>
              <a:rPr lang="de" sz="1400"/>
              <a:t>🌟</a:t>
            </a:r>
            <a:r>
              <a:rPr lang="de" sz="1400"/>
              <a:t> </a:t>
            </a:r>
            <a:r>
              <a:rPr lang="de" sz="1400" u="sng">
                <a:solidFill>
                  <a:schemeClr val="hlink"/>
                </a:solidFill>
                <a:hlinkClick r:id="rId8"/>
              </a:rPr>
              <a:t>zhuzilin</a:t>
            </a:r>
            <a:r>
              <a:rPr lang="de" sz="1400" u="sng">
                <a:solidFill>
                  <a:schemeClr val="hlink"/>
                </a:solidFill>
              </a:rPr>
              <a:t> </a:t>
            </a:r>
            <a:r>
              <a:rPr lang="de" sz="1400">
                <a:solidFill>
                  <a:schemeClr val="dk1"/>
                </a:solidFill>
              </a:rPr>
              <a:t>/</a:t>
            </a:r>
            <a:r>
              <a:rPr lang="de" sz="1400">
                <a:solidFill>
                  <a:schemeClr val="dk1"/>
                </a:solidFill>
                <a:uFill>
                  <a:noFill/>
                </a:uFill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b="1" lang="de" sz="1400" u="sng">
                <a:solidFill>
                  <a:schemeClr val="hlink"/>
                </a:solidFill>
                <a:hlinkClick r:id="rId10"/>
              </a:rPr>
              <a:t>ring-flash-attention</a:t>
            </a:r>
            <a:r>
              <a:rPr b="1" lang="de" sz="1400">
                <a:solidFill>
                  <a:schemeClr val="dk1"/>
                </a:solidFill>
              </a:rPr>
              <a:t> </a:t>
            </a:r>
            <a:endParaRPr b="1" sz="1400">
              <a:solidFill>
                <a:schemeClr val="dk1"/>
              </a:solidFill>
            </a:endParaRPr>
          </a:p>
          <a:p>
            <a:pPr indent="-29083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b="1" lang="de" sz="1400">
                <a:solidFill>
                  <a:srgbClr val="666666"/>
                </a:solidFill>
              </a:rPr>
              <a:t>cuda-mode/ring-attention:</a:t>
            </a:r>
            <a:r>
              <a:rPr b="1" lang="de" sz="1400">
                <a:solidFill>
                  <a:schemeClr val="dk1"/>
                </a:solidFill>
              </a:rPr>
              <a:t> </a:t>
            </a:r>
            <a:r>
              <a:rPr b="1" lang="de" sz="1400" u="sng">
                <a:solidFill>
                  <a:schemeClr val="hlink"/>
                </a:solidFill>
                <a:hlinkClick r:id="rId11"/>
              </a:rPr>
              <a:t>howto_log_sum_exp.ipynb</a:t>
            </a:r>
            <a:endParaRPr b="1" sz="1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/>
              <a:t>Long-context</a:t>
            </a:r>
            <a:r>
              <a:rPr b="1" lang="de"/>
              <a:t> Magic 🪄</a:t>
            </a:r>
            <a:endParaRPr b="1"/>
          </a:p>
        </p:txBody>
      </p:sp>
      <p:sp>
        <p:nvSpPr>
          <p:cNvPr id="81" name="Google Shape;81;p16"/>
          <p:cNvSpPr txBox="1"/>
          <p:nvPr>
            <p:ph idx="1" type="body"/>
          </p:nvPr>
        </p:nvSpPr>
        <p:spPr>
          <a:xfrm>
            <a:off x="5465225" y="1152475"/>
            <a:ext cx="3519600" cy="393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Allows to process…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books, long documents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web content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chat histories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code bases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high-res images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audio recordings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videos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de"/>
              <a:t>… towards multi-modal world models</a:t>
            </a:r>
            <a:endParaRPr/>
          </a:p>
        </p:txBody>
      </p: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18463"/>
            <a:ext cx="4906776" cy="4006126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5391125" y="4792600"/>
            <a:ext cx="3667800" cy="2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/>
              <a:t>More on </a:t>
            </a:r>
            <a:r>
              <a:rPr lang="de" sz="1000"/>
              <a:t>LWM:</a:t>
            </a:r>
            <a:r>
              <a:rPr lang="de"/>
              <a:t> </a:t>
            </a:r>
            <a:r>
              <a:rPr lang="de" sz="1200" u="sng">
                <a:solidFill>
                  <a:schemeClr val="hlink"/>
                </a:solidFill>
                <a:hlinkClick r:id="rId4"/>
              </a:rPr>
              <a:t>largeworldmodel.github.io</a:t>
            </a:r>
            <a:endParaRPr sz="12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/>
              <a:t>Multimodal - Any-to-Any Autoregressive Predictions</a:t>
            </a:r>
            <a:endParaRPr b="1"/>
          </a:p>
        </p:txBody>
      </p:sp>
      <p:pic>
        <p:nvPicPr>
          <p:cNvPr id="89" name="Google Shape;8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1575" y="3408025"/>
            <a:ext cx="4937050" cy="166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91001" y="997650"/>
            <a:ext cx="1841300" cy="406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8225" y="1170125"/>
            <a:ext cx="4039086" cy="208550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7"/>
          <p:cNvSpPr txBox="1"/>
          <p:nvPr/>
        </p:nvSpPr>
        <p:spPr>
          <a:xfrm>
            <a:off x="5162850" y="1335475"/>
            <a:ext cx="1688700" cy="18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 sz="1800">
                <a:solidFill>
                  <a:schemeClr val="dk2"/>
                </a:solidFill>
              </a:rPr>
              <a:t>LWM: </a:t>
            </a:r>
            <a:r>
              <a:rPr lang="de" sz="1800">
                <a:solidFill>
                  <a:schemeClr val="dk2"/>
                </a:solidFill>
              </a:rPr>
              <a:t>text, image, video,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chemeClr val="dk2"/>
                </a:solidFill>
              </a:rPr>
              <a:t>video-text,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chemeClr val="dk2"/>
                </a:solidFill>
              </a:rPr>
              <a:t>text-video,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chemeClr val="dk2"/>
                </a:solidFill>
              </a:rPr>
              <a:t>image-text,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chemeClr val="dk2"/>
                </a:solidFill>
              </a:rPr>
              <a:t>text-image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93" name="Google Shape;93;p17"/>
          <p:cNvSpPr txBox="1"/>
          <p:nvPr/>
        </p:nvSpPr>
        <p:spPr>
          <a:xfrm>
            <a:off x="169350" y="4059150"/>
            <a:ext cx="1277400" cy="7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chemeClr val="dk2"/>
                </a:solidFill>
              </a:rPr>
              <a:t>LLaVA: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chemeClr val="dk2"/>
                </a:solidFill>
              </a:rPr>
              <a:t>image-text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/>
              <a:t>Challenge</a:t>
            </a:r>
            <a:r>
              <a:rPr b="1" lang="de"/>
              <a:t>: We Run Out of Memory</a:t>
            </a:r>
            <a:endParaRPr b="1"/>
          </a:p>
        </p:txBody>
      </p:sp>
      <p:sp>
        <p:nvSpPr>
          <p:cNvPr id="99" name="Google Shape;99;p18"/>
          <p:cNvSpPr txBox="1"/>
          <p:nvPr>
            <p:ph idx="1" type="body"/>
          </p:nvPr>
        </p:nvSpPr>
        <p:spPr>
          <a:xfrm>
            <a:off x="311700" y="1085100"/>
            <a:ext cx="8520600" cy="12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/>
              <a:t>"with a </a:t>
            </a:r>
            <a:r>
              <a:rPr lang="de">
                <a:highlight>
                  <a:srgbClr val="FFFF00"/>
                </a:highlight>
              </a:rPr>
              <a:t>batch size of 1</a:t>
            </a:r>
            <a:r>
              <a:rPr lang="de"/>
              <a:t>, processing </a:t>
            </a:r>
            <a:r>
              <a:rPr lang="de">
                <a:highlight>
                  <a:srgbClr val="FFFF00"/>
                </a:highlight>
              </a:rPr>
              <a:t>100 million tokens</a:t>
            </a:r>
            <a:r>
              <a:rPr lang="de"/>
              <a:t> requires over </a:t>
            </a:r>
            <a:r>
              <a:rPr lang="de">
                <a:highlight>
                  <a:srgbClr val="FFFF00"/>
                </a:highlight>
              </a:rPr>
              <a:t>1000 GB</a:t>
            </a:r>
            <a:r>
              <a:rPr lang="de"/>
              <a:t> of memory for a modest model with a hidden size of 1024"</a:t>
            </a:r>
            <a:endParaRPr/>
          </a:p>
          <a:p>
            <a:pPr indent="45720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de" sz="1200"/>
              <a:t>Ring Attention, 2023, Hao Liu et al.</a:t>
            </a:r>
            <a:endParaRPr sz="1200"/>
          </a:p>
        </p:txBody>
      </p:sp>
      <p:sp>
        <p:nvSpPr>
          <p:cNvPr id="100" name="Google Shape;100;p18"/>
          <p:cNvSpPr txBox="1"/>
          <p:nvPr/>
        </p:nvSpPr>
        <p:spPr>
          <a:xfrm>
            <a:off x="433925" y="2457475"/>
            <a:ext cx="8075100" cy="26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chemeClr val="dk2"/>
                </a:solidFill>
              </a:rPr>
              <a:t>Input has to be materialized: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chemeClr val="dk2"/>
                </a:solidFill>
              </a:rPr>
              <a:t>Memory scales linearly with Flash-Attention 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 sz="1800">
                <a:solidFill>
                  <a:schemeClr val="dk2"/>
                </a:solidFill>
              </a:rPr>
              <a:t>- need to store input QKV + output + LSE + dout for backward</a:t>
            </a:r>
            <a:br>
              <a:rPr lang="de" sz="1800">
                <a:solidFill>
                  <a:schemeClr val="dk2"/>
                </a:solidFill>
              </a:rPr>
            </a:br>
            <a:br>
              <a:rPr lang="de" sz="1800">
                <a:solidFill>
                  <a:schemeClr val="dk2"/>
                </a:solidFill>
              </a:rPr>
            </a:br>
            <a:r>
              <a:rPr lang="de" sz="1800">
                <a:solidFill>
                  <a:schemeClr val="dk2"/>
                </a:solidFill>
              </a:rPr>
              <a:t>Memory of current high-end GPUs: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-"/>
            </a:pPr>
            <a:r>
              <a:rPr lang="de" sz="1800">
                <a:solidFill>
                  <a:schemeClr val="dk2"/>
                </a:solidFill>
              </a:rPr>
              <a:t>NVIDIA H200: </a:t>
            </a:r>
            <a:r>
              <a:rPr lang="de" sz="1800">
                <a:solidFill>
                  <a:schemeClr val="dk2"/>
                </a:solidFill>
                <a:highlight>
                  <a:srgbClr val="FFFF00"/>
                </a:highlight>
              </a:rPr>
              <a:t>141 G</a:t>
            </a:r>
            <a:r>
              <a:rPr lang="de" sz="1800">
                <a:solidFill>
                  <a:schemeClr val="dk2"/>
                </a:solidFill>
                <a:highlight>
                  <a:srgbClr val="FFFF00"/>
                </a:highlight>
              </a:rPr>
              <a:t>B</a:t>
            </a:r>
            <a:endParaRPr sz="1800">
              <a:solidFill>
                <a:schemeClr val="dk2"/>
              </a:solidFill>
              <a:highlight>
                <a:srgbClr val="FFFF00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-"/>
            </a:pPr>
            <a:r>
              <a:rPr lang="de" sz="1800">
                <a:solidFill>
                  <a:schemeClr val="dk2"/>
                </a:solidFill>
              </a:rPr>
              <a:t>AMD MI300X: </a:t>
            </a:r>
            <a:r>
              <a:rPr lang="de" sz="1800">
                <a:solidFill>
                  <a:schemeClr val="dk2"/>
                </a:solidFill>
                <a:highlight>
                  <a:srgbClr val="FFFF00"/>
                </a:highlight>
              </a:rPr>
              <a:t>192 GB</a:t>
            </a:r>
            <a:endParaRPr sz="1800">
              <a:solidFill>
                <a:schemeClr val="dk2"/>
              </a:solidFill>
              <a:highlight>
                <a:srgbClr val="FFFF00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-"/>
            </a:pPr>
            <a:r>
              <a:rPr lang="de" sz="1800">
                <a:solidFill>
                  <a:schemeClr val="dk2"/>
                </a:solidFill>
              </a:rPr>
              <a:t>NVIDIA GB200 (Blackwell): 288 GB</a:t>
            </a:r>
            <a:br>
              <a:rPr lang="de" sz="1800">
                <a:solidFill>
                  <a:schemeClr val="dk2"/>
                </a:solidFill>
              </a:rPr>
            </a:br>
            <a:r>
              <a:rPr lang="de" sz="1800">
                <a:solidFill>
                  <a:schemeClr val="dk2"/>
                </a:solidFill>
              </a:rPr>
              <a:t>(</a:t>
            </a:r>
            <a:r>
              <a:rPr lang="de" sz="1800">
                <a:solidFill>
                  <a:schemeClr val="dk2"/>
                </a:solidFill>
              </a:rPr>
              <a:t>available</a:t>
            </a:r>
            <a:r>
              <a:rPr lang="de" sz="1800">
                <a:solidFill>
                  <a:schemeClr val="dk2"/>
                </a:solidFill>
              </a:rPr>
              <a:t> late 2024)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descr="eyecatch-nvidia-gtc2024-brackwell-gpu" id="101" name="Google Shape;10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60975" y="3413150"/>
            <a:ext cx="3862925" cy="1931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/>
              <a:t>Approaches to Attention for Long Contex</a:t>
            </a:r>
            <a:endParaRPr b="1"/>
          </a:p>
        </p:txBody>
      </p:sp>
      <p:sp>
        <p:nvSpPr>
          <p:cNvPr id="107" name="Google Shape;107;p19"/>
          <p:cNvSpPr txBox="1"/>
          <p:nvPr>
            <p:ph idx="1" type="body"/>
          </p:nvPr>
        </p:nvSpPr>
        <p:spPr>
          <a:xfrm>
            <a:off x="311700" y="1152475"/>
            <a:ext cx="4609500" cy="387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A) Approximation (e.g. Sparse, LoRA)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de"/>
              <a:t>B) </a:t>
            </a:r>
            <a:r>
              <a:rPr lang="de"/>
              <a:t>RAG / </a:t>
            </a:r>
            <a:r>
              <a:rPr lang="de"/>
              <a:t>Vector-DBs (ANN search, </a:t>
            </a:r>
            <a:r>
              <a:rPr lang="de"/>
              <a:t>LSH</a:t>
            </a:r>
            <a:r>
              <a:rPr lang="de"/>
              <a:t>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de"/>
              <a:t>C) </a:t>
            </a:r>
            <a:r>
              <a:rPr b="1" lang="de">
                <a:highlight>
                  <a:srgbClr val="FFFF00"/>
                </a:highlight>
              </a:rPr>
              <a:t>Brute-force compute</a:t>
            </a:r>
            <a:r>
              <a:rPr b="1" lang="de"/>
              <a:t> </a:t>
            </a:r>
            <a:r>
              <a:rPr lang="de"/>
              <a:t>(</a:t>
            </a:r>
            <a:r>
              <a:rPr lang="de" sz="1700"/>
              <a:t>tiling, blockwise</a:t>
            </a:r>
            <a:r>
              <a:rPr lang="de"/>
              <a:t>)</a:t>
            </a:r>
            <a:endParaRPr/>
          </a:p>
        </p:txBody>
      </p:sp>
      <p:pic>
        <p:nvPicPr>
          <p:cNvPr id="108" name="Google Shape;10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7763" y="1017713"/>
            <a:ext cx="4086225" cy="408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3725" y="2665975"/>
            <a:ext cx="4351050" cy="2477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/>
              <a:t>Vanilla Attention</a:t>
            </a:r>
            <a:endParaRPr b="1"/>
          </a:p>
        </p:txBody>
      </p:sp>
      <p:pic>
        <p:nvPicPr>
          <p:cNvPr id="115" name="Google Shape;11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98" y="1017725"/>
            <a:ext cx="5837299" cy="3794624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0"/>
          <p:cNvSpPr txBox="1"/>
          <p:nvPr/>
        </p:nvSpPr>
        <p:spPr>
          <a:xfrm>
            <a:off x="6353275" y="3250250"/>
            <a:ext cx="2749500" cy="16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chemeClr val="dk2"/>
                </a:solidFill>
              </a:rPr>
              <a:t>Memory complexity of naive attention is </a:t>
            </a:r>
            <a:r>
              <a:rPr lang="de" sz="1800">
                <a:solidFill>
                  <a:schemeClr val="dk2"/>
                </a:solidFill>
                <a:highlight>
                  <a:srgbClr val="FFFF00"/>
                </a:highlight>
              </a:rPr>
              <a:t>quadratic</a:t>
            </a:r>
            <a:r>
              <a:rPr lang="de" sz="1800">
                <a:solidFill>
                  <a:schemeClr val="dk2"/>
                </a:solidFill>
              </a:rPr>
              <a:t> with sequence length (score matrix &amp; softmax output).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17" name="Google Shape;117;p20"/>
          <p:cNvSpPr txBox="1"/>
          <p:nvPr/>
        </p:nvSpPr>
        <p:spPr>
          <a:xfrm>
            <a:off x="3260125" y="4683950"/>
            <a:ext cx="942600" cy="3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chemeClr val="dk2"/>
                </a:solidFill>
              </a:rPr>
              <a:t>s × s</a:t>
            </a:r>
            <a:endParaRPr sz="1800">
              <a:solidFill>
                <a:schemeClr val="dk2"/>
              </a:solidFill>
            </a:endParaRPr>
          </a:p>
        </p:txBody>
      </p:sp>
      <p:cxnSp>
        <p:nvCxnSpPr>
          <p:cNvPr id="118" name="Google Shape;118;p20"/>
          <p:cNvCxnSpPr/>
          <p:nvPr/>
        </p:nvCxnSpPr>
        <p:spPr>
          <a:xfrm rot="10800000">
            <a:off x="4006325" y="4006225"/>
            <a:ext cx="2170200" cy="19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9" name="Google Shape;119;p20"/>
          <p:cNvSpPr txBox="1"/>
          <p:nvPr/>
        </p:nvSpPr>
        <p:spPr>
          <a:xfrm>
            <a:off x="6436200" y="1746125"/>
            <a:ext cx="2396100" cy="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2300">
                <a:solidFill>
                  <a:schemeClr val="dk2"/>
                </a:solidFill>
              </a:rPr>
              <a:t>softmax(QK</a:t>
            </a:r>
            <a:r>
              <a:rPr baseline="30000" lang="de" sz="2300">
                <a:solidFill>
                  <a:schemeClr val="dk2"/>
                </a:solidFill>
              </a:rPr>
              <a:t>T</a:t>
            </a:r>
            <a:r>
              <a:rPr lang="de" sz="2300">
                <a:solidFill>
                  <a:schemeClr val="dk2"/>
                </a:solidFill>
              </a:rPr>
              <a:t>)V</a:t>
            </a:r>
            <a:endParaRPr sz="23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/>
              <a:t>How bad is it? </a:t>
            </a:r>
            <a:r>
              <a:rPr b="1" lang="de"/>
              <a:t>FLOPS Scaling per Token</a:t>
            </a:r>
            <a:endParaRPr b="1"/>
          </a:p>
        </p:txBody>
      </p:sp>
      <p:sp>
        <p:nvSpPr>
          <p:cNvPr id="125" name="Google Shape;125;p21"/>
          <p:cNvSpPr txBox="1"/>
          <p:nvPr>
            <p:ph idx="1" type="body"/>
          </p:nvPr>
        </p:nvSpPr>
        <p:spPr>
          <a:xfrm>
            <a:off x="5931450" y="1126875"/>
            <a:ext cx="2901000" cy="33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Surprisingly: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“</a:t>
            </a:r>
            <a:r>
              <a:rPr lang="de"/>
              <a:t>as the model sizes increase, the cost ratio decreases”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FLOPS: </a:t>
            </a:r>
            <a:r>
              <a:rPr lang="de">
                <a:solidFill>
                  <a:srgbClr val="000000"/>
                </a:solidFill>
                <a:highlight>
                  <a:srgbClr val="FFFF00"/>
                </a:highlight>
              </a:rPr>
              <a:t>24sh</a:t>
            </a:r>
            <a:r>
              <a:rPr baseline="30000" lang="de">
                <a:solidFill>
                  <a:srgbClr val="000000"/>
                </a:solidFill>
                <a:highlight>
                  <a:srgbClr val="FFFF00"/>
                </a:highlight>
              </a:rPr>
              <a:t>2</a:t>
            </a:r>
            <a:r>
              <a:rPr lang="de">
                <a:solidFill>
                  <a:srgbClr val="000000"/>
                </a:solidFill>
                <a:highlight>
                  <a:srgbClr val="FFFF00"/>
                </a:highlight>
              </a:rPr>
              <a:t> + 4s</a:t>
            </a:r>
            <a:r>
              <a:rPr baseline="30000" lang="de">
                <a:solidFill>
                  <a:srgbClr val="000000"/>
                </a:solidFill>
                <a:highlight>
                  <a:srgbClr val="FFFF00"/>
                </a:highlight>
              </a:rPr>
              <a:t>2</a:t>
            </a:r>
            <a:r>
              <a:rPr lang="de">
                <a:solidFill>
                  <a:srgbClr val="000000"/>
                </a:solidFill>
                <a:highlight>
                  <a:srgbClr val="FFFF00"/>
                </a:highlight>
              </a:rPr>
              <a:t>h</a:t>
            </a:r>
            <a:endParaRPr>
              <a:solidFill>
                <a:srgbClr val="000000"/>
              </a:solidFill>
              <a:highlight>
                <a:srgbClr val="FFFF00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(s=seqlen, h=hidden-dim)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given constant h: </a:t>
            </a:r>
            <a:r>
              <a:rPr lang="de">
                <a:solidFill>
                  <a:schemeClr val="dk1"/>
                </a:solidFill>
                <a:highlight>
                  <a:srgbClr val="FFFF00"/>
                </a:highlight>
              </a:rPr>
              <a:t>O(s</a:t>
            </a:r>
            <a:r>
              <a:rPr baseline="30000" lang="de">
                <a:solidFill>
                  <a:schemeClr val="dk1"/>
                </a:solidFill>
                <a:highlight>
                  <a:srgbClr val="FFFF00"/>
                </a:highlight>
              </a:rPr>
              <a:t>2</a:t>
            </a:r>
            <a:r>
              <a:rPr lang="de">
                <a:solidFill>
                  <a:schemeClr val="dk1"/>
                </a:solidFill>
                <a:highlight>
                  <a:srgbClr val="FFFF00"/>
                </a:highlight>
              </a:rPr>
              <a:t>)</a:t>
            </a:r>
            <a:endParaRPr>
              <a:solidFill>
                <a:schemeClr val="dk1"/>
              </a:solidFill>
              <a:highlight>
                <a:srgbClr val="FFFF00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/>
              <a:t>-&gt; sequence length will catch you - but maybe later than you thought.</a:t>
            </a:r>
            <a:endParaRPr/>
          </a:p>
        </p:txBody>
      </p:sp>
      <p:pic>
        <p:nvPicPr>
          <p:cNvPr id="126" name="Google Shape;12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46950"/>
            <a:ext cx="5583775" cy="4044151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1"/>
          <p:cNvSpPr txBox="1"/>
          <p:nvPr/>
        </p:nvSpPr>
        <p:spPr>
          <a:xfrm>
            <a:off x="5931450" y="4614350"/>
            <a:ext cx="2709300" cy="4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chemeClr val="dk2"/>
                </a:solidFill>
              </a:rPr>
              <a:t>Source: </a:t>
            </a:r>
            <a:r>
              <a:rPr lang="de" sz="1200" u="sng">
                <a:solidFill>
                  <a:schemeClr val="hlink"/>
                </a:solidFill>
                <a:hlinkClick r:id="rId4"/>
              </a:rPr>
              <a:t>Ring Attention</a:t>
            </a:r>
            <a:r>
              <a:rPr lang="de" sz="1200">
                <a:solidFill>
                  <a:schemeClr val="dk2"/>
                </a:solidFill>
              </a:rPr>
              <a:t>, Appendix D</a:t>
            </a:r>
            <a:endParaRPr sz="12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